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4" r:id="rId3"/>
    <p:sldId id="292" r:id="rId4"/>
    <p:sldId id="290" r:id="rId5"/>
    <p:sldId id="291" r:id="rId6"/>
    <p:sldId id="294" r:id="rId7"/>
    <p:sldId id="293" r:id="rId8"/>
    <p:sldId id="270" r:id="rId9"/>
    <p:sldId id="296" r:id="rId10"/>
    <p:sldId id="297" r:id="rId11"/>
    <p:sldId id="271" r:id="rId12"/>
    <p:sldId id="295" r:id="rId13"/>
    <p:sldId id="298" r:id="rId14"/>
    <p:sldId id="273" r:id="rId15"/>
    <p:sldId id="274" r:id="rId16"/>
    <p:sldId id="275" r:id="rId17"/>
    <p:sldId id="299" r:id="rId18"/>
    <p:sldId id="301" r:id="rId19"/>
    <p:sldId id="300" r:id="rId20"/>
    <p:sldId id="278" r:id="rId21"/>
    <p:sldId id="302" r:id="rId22"/>
    <p:sldId id="282" r:id="rId23"/>
    <p:sldId id="304" r:id="rId24"/>
    <p:sldId id="303" r:id="rId2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61506-2534-4A96-B183-8E391154A63C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57437-F030-490D-A549-27A036DF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06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0C120-B896-41FE-B800-04FAA65C6686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7A6B3-445E-48A3-9C72-A5DEECE9C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0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#_ENREF_4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#_ENREF_9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Hill 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action="ppaction://hlinkfile" tooltip="Hill, 2004 #17241"/>
              </a:rPr>
              <a:t>2004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)found that MI-1 produced better covariate balance and bias reduction than MI-2, while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Reitner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action="ppaction://hlinkfile" tooltip="Mitra, 2012 #8651"/>
              </a:rPr>
              <a:t>2012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)found that the MI-1 provided greater bias reduction but larger variance than MI-2.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7A6B3-445E-48A3-9C72-A5DEECE9CA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5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0.86</a:t>
            </a:r>
            <a:r>
              <a:rPr lang="en-US" baseline="0" dirty="0" smtClean="0"/>
              <a:t> is the full data improvement. Weights for the ATE were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7A6B3-445E-48A3-9C72-A5DEECE9CA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0.92 is the full data maximum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7A6B3-445E-48A3-9C72-A5DEECE9CA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0.92 is the full data maximum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7A6B3-445E-48A3-9C72-A5DEECE9CA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8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0.92 is the full data maximum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7A6B3-445E-48A3-9C72-A5DEECE9CA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41A21-16F2-4C67-B872-E8316B2851A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AD429-A63F-4E66-8860-80AD1A6FD7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41A21-16F2-4C67-B872-E8316B2851A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AD429-A63F-4E66-8860-80AD1A6FD7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41A21-16F2-4C67-B872-E8316B2851A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AD429-A63F-4E66-8860-80AD1A6FD7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010400" cy="1143000"/>
          </a:xfrm>
        </p:spPr>
        <p:txBody>
          <a:bodyPr/>
          <a:lstStyle>
            <a:lvl1pPr>
              <a:defRPr sz="3200">
                <a:solidFill>
                  <a:srgbClr val="E356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7391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D41A21-16F2-4C67-B872-E8316B2851A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E35622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2" cstate="print"/>
          <a:srcRect l="13615" r="28438"/>
          <a:stretch>
            <a:fillRect/>
          </a:stretch>
        </p:blipFill>
        <p:spPr bwMode="auto">
          <a:xfrm>
            <a:off x="0" y="0"/>
            <a:ext cx="1371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72200" y="6248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Research and Evaluation Methodology Program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62484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College of  Education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51575"/>
            <a:ext cx="24749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41A21-16F2-4C67-B872-E8316B2851A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AD429-A63F-4E66-8860-80AD1A6FD7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41A21-16F2-4C67-B872-E8316B2851A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AD429-A63F-4E66-8860-80AD1A6FD7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41A21-16F2-4C67-B872-E8316B2851A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AD429-A63F-4E66-8860-80AD1A6FD7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41A21-16F2-4C67-B872-E8316B2851A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AD429-A63F-4E66-8860-80AD1A6FD7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41A21-16F2-4C67-B872-E8316B2851A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AD429-A63F-4E66-8860-80AD1A6FD7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41A21-16F2-4C67-B872-E8316B2851A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AD429-A63F-4E66-8860-80AD1A6FD7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41A21-16F2-4C67-B872-E8316B2851A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AD429-A63F-4E66-8860-80AD1A6FD7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6096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81200"/>
            <a:ext cx="693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fld id="{83D41A21-16F2-4C67-B872-E8316B2851A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B7CAD429-A63F-4E66-8860-80AD1A6FD7D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4"/>
          <p:cNvPicPr>
            <a:picLocks noChangeAspect="1" noChangeArrowheads="1"/>
          </p:cNvPicPr>
          <p:nvPr userDrawn="1"/>
        </p:nvPicPr>
        <p:blipFill>
          <a:blip r:embed="rId13" cstate="print"/>
          <a:srcRect l="13615" r="28438"/>
          <a:stretch>
            <a:fillRect/>
          </a:stretch>
        </p:blipFill>
        <p:spPr bwMode="auto">
          <a:xfrm>
            <a:off x="0" y="0"/>
            <a:ext cx="1371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E35622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172200" y="6248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Research and Evaluation Methodology Program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657600" y="62484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College of  Education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251575"/>
            <a:ext cx="24749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pm15uVMSBpB7zRnl6TG3I0Lo7tLE4ppDdT3FBcj3k6w/edit#heading=h.30j0zl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#_ENREF_4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#_ENREF_9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85800"/>
            <a:ext cx="7620000" cy="1981200"/>
          </a:xfrm>
        </p:spPr>
        <p:txBody>
          <a:bodyPr>
            <a:noAutofit/>
          </a:bodyPr>
          <a:lstStyle/>
          <a:p>
            <a:r>
              <a:rPr lang="en-US" sz="3200" b="1" dirty="0"/>
              <a:t>A comparison of methods for imputation of missing covariate data prior to propensity score analysis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62200"/>
            <a:ext cx="3657600" cy="144780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 smtClean="0"/>
              <a:t>Walter Leite</a:t>
            </a:r>
          </a:p>
          <a:p>
            <a:pPr algn="l"/>
            <a:r>
              <a:rPr lang="en-US" sz="2400" dirty="0" smtClean="0"/>
              <a:t>College of Education</a:t>
            </a:r>
          </a:p>
          <a:p>
            <a:pPr algn="l"/>
            <a:r>
              <a:rPr lang="en-US" sz="2400" dirty="0" smtClean="0"/>
              <a:t>University of Florida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5410200" y="2362200"/>
            <a:ext cx="365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l"/>
            <a:r>
              <a:rPr lang="en-US" sz="2400" b="1" u="sng" kern="0" dirty="0" err="1" smtClean="0"/>
              <a:t>Burak</a:t>
            </a:r>
            <a:r>
              <a:rPr lang="en-US" sz="2400" b="1" u="sng" kern="0" dirty="0" smtClean="0"/>
              <a:t> Aydin</a:t>
            </a:r>
          </a:p>
          <a:p>
            <a:pPr algn="l"/>
            <a:r>
              <a:rPr lang="en-US" sz="2400" kern="0" dirty="0" err="1" smtClean="0"/>
              <a:t>Recep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Tayyip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Erdo</a:t>
            </a:r>
            <a:r>
              <a:rPr lang="en-US" sz="2400" kern="0" dirty="0" err="1" smtClean="0">
                <a:latin typeface="Times New Roman"/>
                <a:cs typeface="Times New Roman"/>
              </a:rPr>
              <a:t>ğ</a:t>
            </a:r>
            <a:r>
              <a:rPr lang="en-US" sz="2400" kern="0" dirty="0" err="1" smtClean="0"/>
              <a:t>an</a:t>
            </a:r>
            <a:r>
              <a:rPr lang="en-US" sz="2400" kern="0" dirty="0" smtClean="0"/>
              <a:t> University</a:t>
            </a:r>
          </a:p>
          <a:p>
            <a:pPr algn="l"/>
            <a:r>
              <a:rPr lang="en-US" sz="2400" kern="0" dirty="0" smtClean="0"/>
              <a:t>Turkey</a:t>
            </a:r>
            <a:endParaRPr lang="en-US" sz="2400" kern="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600200" y="4191000"/>
            <a:ext cx="365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l"/>
            <a:r>
              <a:rPr lang="en-US" sz="2400" b="1" u="sng" kern="0" dirty="0" err="1" smtClean="0"/>
              <a:t>Sungur</a:t>
            </a:r>
            <a:r>
              <a:rPr lang="en-US" sz="2400" b="1" u="sng" kern="0" dirty="0" smtClean="0"/>
              <a:t> </a:t>
            </a:r>
            <a:r>
              <a:rPr lang="en-US" sz="2400" b="1" u="sng" kern="0" dirty="0" err="1" smtClean="0"/>
              <a:t>Gurel</a:t>
            </a:r>
            <a:endParaRPr lang="en-US" sz="2400" b="1" u="sng" kern="0" dirty="0" smtClean="0"/>
          </a:p>
          <a:p>
            <a:pPr algn="l"/>
            <a:r>
              <a:rPr lang="en-US" sz="2400" dirty="0" err="1"/>
              <a:t>Siirt</a:t>
            </a:r>
            <a:r>
              <a:rPr lang="en-US" sz="2400" dirty="0"/>
              <a:t> </a:t>
            </a:r>
            <a:r>
              <a:rPr lang="en-US" sz="2400" dirty="0" smtClean="0"/>
              <a:t>University</a:t>
            </a:r>
          </a:p>
          <a:p>
            <a:pPr algn="l"/>
            <a:r>
              <a:rPr lang="en-US" sz="2400" kern="0" dirty="0" smtClean="0"/>
              <a:t>Turkey</a:t>
            </a:r>
            <a:endParaRPr lang="en-US" sz="2400" kern="0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5029200" y="4192137"/>
            <a:ext cx="365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l"/>
            <a:r>
              <a:rPr lang="en-US" sz="2400" b="1" u="sng" kern="0" dirty="0" err="1" smtClean="0"/>
              <a:t>Duygu</a:t>
            </a:r>
            <a:r>
              <a:rPr lang="en-US" sz="2400" b="1" u="sng" kern="0" dirty="0" smtClean="0"/>
              <a:t> Cetin-Berber</a:t>
            </a:r>
          </a:p>
          <a:p>
            <a:pPr algn="l"/>
            <a:r>
              <a:rPr lang="en-US" sz="2400" kern="0" dirty="0" smtClean="0"/>
              <a:t>College of Education</a:t>
            </a:r>
          </a:p>
          <a:p>
            <a:pPr algn="l"/>
            <a:r>
              <a:rPr lang="en-US" sz="2400" kern="0" dirty="0" smtClean="0"/>
              <a:t>University of Florida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860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010400" cy="1143000"/>
          </a:xfrm>
        </p:spPr>
        <p:txBody>
          <a:bodyPr/>
          <a:lstStyle/>
          <a:p>
            <a:r>
              <a:rPr lang="en-US" dirty="0" smtClean="0"/>
              <a:t>Simulation of covariates and missing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76962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Five normally-distributed covariates were simulated with: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u="sng" dirty="0" smtClean="0"/>
              <a:t>MCAR: </a:t>
            </a:r>
            <a:r>
              <a:rPr lang="en-US" sz="2400" dirty="0" smtClean="0"/>
              <a:t>data was deleted randomly. </a:t>
            </a:r>
          </a:p>
          <a:p>
            <a:endParaRPr lang="en-US" sz="2400" dirty="0"/>
          </a:p>
          <a:p>
            <a:r>
              <a:rPr lang="en-US" sz="2400" u="sng" dirty="0" smtClean="0"/>
              <a:t>MAR-linear</a:t>
            </a:r>
            <a:r>
              <a:rPr lang="en-US" sz="2400" dirty="0" smtClean="0"/>
              <a:t>: the logit of the probability of each missing value in each covariate was linearly related to the values of the other covariates. </a:t>
            </a:r>
          </a:p>
          <a:p>
            <a:endParaRPr lang="en-US" sz="2400" dirty="0"/>
          </a:p>
          <a:p>
            <a:r>
              <a:rPr lang="en-US" sz="2400" u="sng" dirty="0" smtClean="0"/>
              <a:t> MAR-nonlinear</a:t>
            </a:r>
            <a:r>
              <a:rPr lang="en-US" sz="2400" dirty="0" smtClean="0"/>
              <a:t>: covariates have both linear and quadratic effects on the logits of missing values.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94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Simulation of treatment assignment and the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266853"/>
              </p:ext>
            </p:extLst>
          </p:nvPr>
        </p:nvGraphicFramePr>
        <p:xfrm>
          <a:off x="1504950" y="2209800"/>
          <a:ext cx="6134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9" name="Equation" r:id="rId3" imgW="2628900" imgH="228600" progId="Equation.DSMT4">
                  <p:embed/>
                </p:oleObj>
              </mc:Choice>
              <mc:Fallback>
                <p:oleObj name="Equation" r:id="rId3" imgW="2628900" imgH="22860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2209800"/>
                        <a:ext cx="61341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844069"/>
              </p:ext>
            </p:extLst>
          </p:nvPr>
        </p:nvGraphicFramePr>
        <p:xfrm>
          <a:off x="1600200" y="2895600"/>
          <a:ext cx="5867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" name="Equation" r:id="rId5" imgW="2527300" imgH="228600" progId="Equation.DSMT4">
                  <p:embed/>
                </p:oleObj>
              </mc:Choice>
              <mc:Fallback>
                <p:oleObj name="Equation" r:id="rId5" imgW="2527300" imgH="228600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95600"/>
                        <a:ext cx="58674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140573"/>
              </p:ext>
            </p:extLst>
          </p:nvPr>
        </p:nvGraphicFramePr>
        <p:xfrm>
          <a:off x="1600200" y="4267200"/>
          <a:ext cx="5740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1" name="Equation" r:id="rId7" imgW="2159000" imgH="228600" progId="Equation.DSMT4">
                  <p:embed/>
                </p:oleObj>
              </mc:Choice>
              <mc:Fallback>
                <p:oleObj name="Equation" r:id="rId7" imgW="2159000" imgH="22860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267200"/>
                        <a:ext cx="57404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00200" y="16764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Treatment assignment simulation model: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3657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Outcome simulation model: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520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010400" cy="1143000"/>
          </a:xfrm>
        </p:spPr>
        <p:txBody>
          <a:bodyPr/>
          <a:lstStyle/>
          <a:p>
            <a:r>
              <a:rPr lang="en-US" dirty="0" smtClean="0"/>
              <a:t>Imputation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391400" cy="4800600"/>
          </a:xfrm>
        </p:spPr>
        <p:txBody>
          <a:bodyPr/>
          <a:lstStyle/>
          <a:p>
            <a:r>
              <a:rPr lang="en-US" sz="2400" dirty="0" smtClean="0"/>
              <a:t>Multiple </a:t>
            </a:r>
            <a:r>
              <a:rPr lang="en-US" sz="2400" dirty="0"/>
              <a:t>imputation by chained </a:t>
            </a:r>
            <a:r>
              <a:rPr lang="en-US" sz="2400" dirty="0" smtClean="0"/>
              <a:t>equations (mice) is </a:t>
            </a:r>
            <a:r>
              <a:rPr lang="en-US" sz="2400" dirty="0"/>
              <a:t>a multivariate method that imputes missing data on a variable-by-variable basis (</a:t>
            </a:r>
            <a:r>
              <a:rPr lang="en-US" sz="2400" dirty="0">
                <a:hlinkClick r:id="rId2"/>
              </a:rPr>
              <a:t>van </a:t>
            </a:r>
            <a:r>
              <a:rPr lang="en-US" sz="2400" dirty="0" err="1">
                <a:hlinkClick r:id="rId2"/>
              </a:rPr>
              <a:t>Buuren</a:t>
            </a:r>
            <a:r>
              <a:rPr lang="en-US" sz="2400" dirty="0">
                <a:hlinkClick r:id="rId2"/>
              </a:rPr>
              <a:t>, 2012)</a:t>
            </a:r>
            <a:r>
              <a:rPr lang="en-US" sz="2400" dirty="0"/>
              <a:t>.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Both SI and MI-1 were implemented with two choices of univariate imputation model:</a:t>
            </a:r>
          </a:p>
          <a:p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Bayesian </a:t>
            </a:r>
            <a:r>
              <a:rPr lang="en-US" sz="2400" dirty="0"/>
              <a:t>linear regression (</a:t>
            </a:r>
            <a:r>
              <a:rPr lang="en-US" sz="2400" dirty="0" smtClean="0"/>
              <a:t>BLR)</a:t>
            </a:r>
          </a:p>
          <a:p>
            <a:pPr marL="0" indent="0"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Predictive </a:t>
            </a:r>
            <a:r>
              <a:rPr lang="en-US" sz="2400" dirty="0"/>
              <a:t>mean </a:t>
            </a:r>
            <a:r>
              <a:rPr lang="en-US" sz="2400" dirty="0" smtClean="0"/>
              <a:t>matching </a:t>
            </a:r>
            <a:r>
              <a:rPr lang="en-US" sz="2400" dirty="0"/>
              <a:t>(PMM). </a:t>
            </a:r>
          </a:p>
        </p:txBody>
      </p:sp>
    </p:spTree>
    <p:extLst>
      <p:ext uri="{BB962C8B-B14F-4D97-AF65-F5344CB8AC3E}">
        <p14:creationId xmlns:p14="http://schemas.microsoft.com/office/powerpoint/2010/main" val="400224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010400" cy="1143000"/>
          </a:xfrm>
        </p:spPr>
        <p:txBody>
          <a:bodyPr/>
          <a:lstStyle/>
          <a:p>
            <a:r>
              <a:rPr lang="en-US" dirty="0" smtClean="0"/>
              <a:t>Propensity score analysis and estimation of treatment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73914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/>
              <a:t>PS </a:t>
            </a:r>
            <a:r>
              <a:rPr lang="en-US" sz="2400" u="sng" dirty="0" smtClean="0"/>
              <a:t>estimation </a:t>
            </a:r>
            <a:r>
              <a:rPr lang="en-US" sz="2400" dirty="0" smtClean="0"/>
              <a:t>with </a:t>
            </a:r>
            <a:r>
              <a:rPr lang="en-US" sz="2400" dirty="0"/>
              <a:t>logistic regression using two sets of predictors: </a:t>
            </a:r>
            <a:endParaRPr lang="en-US" sz="2400" dirty="0" smtClean="0"/>
          </a:p>
          <a:p>
            <a:pPr marL="514350" indent="-514350">
              <a:buAutoNum type="arabicParenR"/>
            </a:pPr>
            <a:r>
              <a:rPr lang="en-US" sz="2400" dirty="0" smtClean="0"/>
              <a:t>covariates </a:t>
            </a:r>
            <a:r>
              <a:rPr lang="en-US" sz="2400" dirty="0"/>
              <a:t>and dummy indicators of missing </a:t>
            </a:r>
            <a:r>
              <a:rPr lang="en-US" sz="2400" dirty="0" smtClean="0"/>
              <a:t>values</a:t>
            </a:r>
          </a:p>
          <a:p>
            <a:pPr marL="0" indent="0">
              <a:buNone/>
            </a:pPr>
            <a:r>
              <a:rPr lang="en-US" sz="2400" dirty="0" smtClean="0"/>
              <a:t>2</a:t>
            </a:r>
            <a:r>
              <a:rPr lang="en-US" sz="2400" dirty="0"/>
              <a:t>) only covariates.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u="sng" dirty="0" smtClean="0"/>
              <a:t>Estimation of treatment effect: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Weights equal 1 (no bias adjustment)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Weights to estimate the ATT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Weights to estimate the ATE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579525"/>
              </p:ext>
            </p:extLst>
          </p:nvPr>
        </p:nvGraphicFramePr>
        <p:xfrm>
          <a:off x="5562600" y="4231433"/>
          <a:ext cx="3352800" cy="1026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Equation" r:id="rId3" imgW="1397000" imgH="431800" progId="Equation.DSMT4">
                  <p:embed/>
                </p:oleObj>
              </mc:Choice>
              <mc:Fallback>
                <p:oleObj name="Equation" r:id="rId3" imgW="1397000" imgH="431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231433"/>
                        <a:ext cx="3352800" cy="102636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906883"/>
              </p:ext>
            </p:extLst>
          </p:nvPr>
        </p:nvGraphicFramePr>
        <p:xfrm>
          <a:off x="5638800" y="5410200"/>
          <a:ext cx="2590800" cy="1131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Equation" r:id="rId5" imgW="990170" imgH="431613" progId="Equation.DSMT4">
                  <p:embed/>
                </p:oleObj>
              </mc:Choice>
              <mc:Fallback>
                <p:oleObj name="Equation" r:id="rId5" imgW="990170" imgH="4316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410200"/>
                        <a:ext cx="2590800" cy="11315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24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010400" cy="838200"/>
          </a:xfrm>
        </p:spPr>
        <p:txBody>
          <a:bodyPr/>
          <a:lstStyle/>
          <a:p>
            <a:r>
              <a:rPr lang="en-US" dirty="0" smtClean="0"/>
              <a:t>Summary of Conditions </a:t>
            </a:r>
            <a:r>
              <a:rPr lang="en-US" dirty="0"/>
              <a:t>M</a:t>
            </a:r>
            <a:r>
              <a:rPr lang="en-US" dirty="0" smtClean="0"/>
              <a:t>anipulated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14400"/>
            <a:ext cx="7543800" cy="5303838"/>
          </a:xfrm>
        </p:spPr>
        <p:txBody>
          <a:bodyPr>
            <a:noAutofit/>
          </a:bodyPr>
          <a:lstStyle/>
          <a:p>
            <a:r>
              <a:rPr lang="en-US" sz="2200" u="sng" dirty="0" smtClean="0"/>
              <a:t>Between-dataset conditions: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sample </a:t>
            </a:r>
            <a:r>
              <a:rPr lang="en-US" sz="2200" dirty="0"/>
              <a:t>size (i.e., 500, and 2000)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correlation </a:t>
            </a:r>
            <a:r>
              <a:rPr lang="en-US" sz="2200" dirty="0"/>
              <a:t>structure of covariates </a:t>
            </a:r>
            <a:r>
              <a:rPr lang="en-US" sz="2200" dirty="0" smtClean="0"/>
              <a:t>(from </a:t>
            </a:r>
            <a:r>
              <a:rPr lang="en-US" sz="2200" dirty="0"/>
              <a:t>0 to .2, and </a:t>
            </a:r>
            <a:r>
              <a:rPr lang="en-US" sz="2200" dirty="0" smtClean="0"/>
              <a:t>from </a:t>
            </a:r>
            <a:r>
              <a:rPr lang="en-US" sz="2200" dirty="0"/>
              <a:t>.4 to .6)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treatment effect size </a:t>
            </a:r>
            <a:r>
              <a:rPr lang="en-US" sz="2200" dirty="0"/>
              <a:t>(i.e., zero and one), </a:t>
            </a: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percent </a:t>
            </a:r>
            <a:r>
              <a:rPr lang="en-US" sz="2200" dirty="0"/>
              <a:t>of missing data (i.e., 5%, 20%,50% ),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missing </a:t>
            </a:r>
            <a:r>
              <a:rPr lang="en-US" sz="2200" dirty="0"/>
              <a:t>data mechanisms (i.e., MCAR, MAR-linear and MAR-nonlinear</a:t>
            </a:r>
            <a:r>
              <a:rPr lang="en-US" sz="2200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r>
              <a:rPr lang="en-US" sz="2200" u="sng" dirty="0" smtClean="0"/>
              <a:t>Within-dataset conditions: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Missing data methods (SI and MI)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PS model: covariates only, covariates + missing indicator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Treatment effect: ATE and ATT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249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Simulation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7391400" cy="4114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Proportion improvement in covariate balance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r>
              <a:rPr lang="en-US" sz="2600" dirty="0" smtClean="0"/>
              <a:t>Bias reduction relative to baseline</a:t>
            </a:r>
          </a:p>
          <a:p>
            <a:endParaRPr lang="en-US" sz="2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58691"/>
              </p:ext>
            </p:extLst>
          </p:nvPr>
        </p:nvGraphicFramePr>
        <p:xfrm>
          <a:off x="1371600" y="2514600"/>
          <a:ext cx="25268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6" name="Equation" r:id="rId3" imgW="990360" imgH="241200" progId="Equation.DSMT4">
                  <p:embed/>
                </p:oleObj>
              </mc:Choice>
              <mc:Fallback>
                <p:oleObj name="Equation" r:id="rId3" imgW="99036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14600"/>
                        <a:ext cx="2526862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970120"/>
              </p:ext>
            </p:extLst>
          </p:nvPr>
        </p:nvGraphicFramePr>
        <p:xfrm>
          <a:off x="4343400" y="2246312"/>
          <a:ext cx="4000268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7" name="Equation" r:id="rId5" imgW="1460160" imgH="431640" progId="Equation.DSMT4">
                  <p:embed/>
                </p:oleObj>
              </mc:Choice>
              <mc:Fallback>
                <p:oleObj name="Equation" r:id="rId5" imgW="1460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3400" y="2246312"/>
                        <a:ext cx="4000268" cy="1182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601076"/>
              </p:ext>
            </p:extLst>
          </p:nvPr>
        </p:nvGraphicFramePr>
        <p:xfrm>
          <a:off x="2058988" y="4572000"/>
          <a:ext cx="32448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8" name="Equation" r:id="rId7" imgW="1193760" imgH="228600" progId="Equation.DSMT4">
                  <p:embed/>
                </p:oleObj>
              </mc:Choice>
              <mc:Fallback>
                <p:oleObj name="Equation" r:id="rId7" imgW="1193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8988" y="4572000"/>
                        <a:ext cx="3244850" cy="622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36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1143000"/>
          </a:xfrm>
        </p:spPr>
        <p:txBody>
          <a:bodyPr/>
          <a:lstStyle/>
          <a:p>
            <a:r>
              <a:rPr lang="en-US" dirty="0" smtClean="0"/>
              <a:t>Proportion improvement in covariate balance by method and percent missing</a:t>
            </a:r>
            <a:endParaRPr lang="en-US" dirty="0"/>
          </a:p>
        </p:txBody>
      </p:sp>
      <p:pic>
        <p:nvPicPr>
          <p:cNvPr id="5" name="Picture 4" descr="C:\Users\Burak\Google Drive\PS_Estimation_with_Missing_Data\AERA2016proposal\ANOVAandGraphs_bias_reduction_relativeto_baseline\ATE_impc_desc\ATE_IMPC_method by missing.tif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" y="1447800"/>
            <a:ext cx="9113293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1143000"/>
          </a:xfrm>
        </p:spPr>
        <p:txBody>
          <a:bodyPr/>
          <a:lstStyle/>
          <a:p>
            <a:r>
              <a:rPr lang="en-US" dirty="0" smtClean="0"/>
              <a:t>Proportion improvement in covariate balance by method and mechanism</a:t>
            </a:r>
            <a:endParaRPr lang="en-US" dirty="0"/>
          </a:p>
        </p:txBody>
      </p:sp>
      <p:pic>
        <p:nvPicPr>
          <p:cNvPr id="6" name="Picture 5" descr="C:\Users\Burak\Google Drive\PS_Estimation_with_Missing_Data\AERA2016proposal\ANOVAandGraphs_bias_reduction_relativeto_baseline\ATE_impc_desc\ATE_IMPC_method_mecha.tif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" y="1295400"/>
            <a:ext cx="913149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7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1143000"/>
          </a:xfrm>
        </p:spPr>
        <p:txBody>
          <a:bodyPr/>
          <a:lstStyle/>
          <a:p>
            <a:r>
              <a:rPr lang="en-US" dirty="0" smtClean="0"/>
              <a:t>Proportion improvement in covariate balance by method and strength of correlation</a:t>
            </a:r>
            <a:endParaRPr lang="en-US" dirty="0"/>
          </a:p>
        </p:txBody>
      </p:sp>
      <p:pic>
        <p:nvPicPr>
          <p:cNvPr id="4" name="Picture 3" descr="C:\Users\Burak\Google Drive\PS_Estimation_with_Missing_Data\AERA2016proposal\ANOVAandGraphs_bias_reduction_relativeto_baseline\ATE_impc_desc\ATE_IMPC_method by range.tif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" y="1371600"/>
            <a:ext cx="9118979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4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1143000"/>
          </a:xfrm>
        </p:spPr>
        <p:txBody>
          <a:bodyPr/>
          <a:lstStyle/>
          <a:p>
            <a:r>
              <a:rPr lang="en-US" dirty="0" smtClean="0"/>
              <a:t>Proportion improvement in covariate balance by mechanism and percent missing</a:t>
            </a:r>
            <a:endParaRPr lang="en-US" dirty="0"/>
          </a:p>
        </p:txBody>
      </p:sp>
      <p:pic>
        <p:nvPicPr>
          <p:cNvPr id="6" name="Picture 5" descr="C:\Users\Burak\Google Drive\PS_Estimation_with_Missing_Data\AERA2016proposal\ANOVAandGraphs_bias_reduction_relativeto_baseline\ATE_impc_desc\ATE_IMPC_mechanism by miss perce.tif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8" y="1295400"/>
            <a:ext cx="9109881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4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7531"/>
            <a:ext cx="7010400" cy="1143000"/>
          </a:xfrm>
        </p:spPr>
        <p:txBody>
          <a:bodyPr/>
          <a:lstStyle/>
          <a:p>
            <a:r>
              <a:rPr lang="en-US" sz="4000" dirty="0" smtClean="0"/>
              <a:t>Structure of this presentation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391400" cy="457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Objective of propensity score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Steps of propensity score </a:t>
            </a:r>
            <a:r>
              <a:rPr lang="en-US" dirty="0"/>
              <a:t>a</a:t>
            </a:r>
            <a:r>
              <a:rPr lang="en-US" dirty="0" smtClean="0"/>
              <a:t>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Handling missing data in covariates prior propensity score estimation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Research questions of this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of simulation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Results: Comparison of imputation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1143000"/>
          </a:xfrm>
        </p:spPr>
        <p:txBody>
          <a:bodyPr/>
          <a:lstStyle/>
          <a:p>
            <a:r>
              <a:rPr lang="en-US" dirty="0" smtClean="0"/>
              <a:t>Bias reduction relative to baseline by method and mechanism</a:t>
            </a:r>
            <a:endParaRPr lang="en-US" dirty="0"/>
          </a:p>
        </p:txBody>
      </p:sp>
      <p:pic>
        <p:nvPicPr>
          <p:cNvPr id="12" name="Picture 11" descr="C:\Users\Burak\Google Drive\PS_Estimation_with_Missing_Data\AERA2016proposal\ANOVAandGraphs_bias_reduction_relativeto_baseline\ATE_BRRB_dec\ATE_BRRB_method by mechanism.tif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13864"/>
            <a:ext cx="9067800" cy="4534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7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1143000"/>
          </a:xfrm>
        </p:spPr>
        <p:txBody>
          <a:bodyPr/>
          <a:lstStyle/>
          <a:p>
            <a:r>
              <a:rPr lang="en-US" dirty="0" smtClean="0"/>
              <a:t>Bias reduction relative to baseline by method and proportion missing</a:t>
            </a:r>
            <a:endParaRPr lang="en-US" dirty="0"/>
          </a:p>
        </p:txBody>
      </p:sp>
      <p:pic>
        <p:nvPicPr>
          <p:cNvPr id="4" name="Picture 3" descr="C:\Users\Burak\Google Drive\PS_Estimation_with_Missing_Data\AERA2016proposal\ANOVAandGraphs_bias_reduction_relativeto_baseline\ATE_BRRB_dec\ATE_BRRB_method by missing.tif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8614"/>
            <a:ext cx="9144000" cy="4477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5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1371600" y="1295400"/>
            <a:ext cx="7543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Imputation methods performed similarly regardless of whether single or multiple imputation was used. </a:t>
            </a:r>
          </a:p>
          <a:p>
            <a:endParaRPr lang="en-US" sz="2400" kern="0" dirty="0"/>
          </a:p>
          <a:p>
            <a:r>
              <a:rPr lang="en-US" sz="2400" kern="0" dirty="0" smtClean="0"/>
              <a:t>This result supports the recommendation that using single imputation is an acceptable strategy for handling missing data in propensity score analysis.</a:t>
            </a:r>
          </a:p>
          <a:p>
            <a:endParaRPr lang="en-US" sz="2400" kern="0" dirty="0"/>
          </a:p>
          <a:p>
            <a:r>
              <a:rPr lang="en-US" sz="2400" kern="0" dirty="0" smtClean="0"/>
              <a:t>Adding dummy missing value indicators in the propensity score model improved the performance of single imputation, and is also recommended.</a:t>
            </a:r>
          </a:p>
          <a:p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5078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010400" cy="609600"/>
          </a:xfrm>
        </p:spPr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14400"/>
            <a:ext cx="73914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Leite, W. L. (in press). Practical Propensity Score Analysis Using R. Sage. </a:t>
            </a:r>
          </a:p>
          <a:p>
            <a:pPr marL="0" indent="0">
              <a:buNone/>
            </a:pPr>
            <a:r>
              <a:rPr lang="en-US" sz="1600" dirty="0" smtClean="0"/>
              <a:t>Publication date: December, 2016. 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Mitra</a:t>
            </a:r>
            <a:r>
              <a:rPr lang="en-US" sz="1600" dirty="0"/>
              <a:t>, R., &amp; Reiter, J. P. (2012). A comparison of two methods of estimating propensity scores after multiple imputation. </a:t>
            </a:r>
            <a:r>
              <a:rPr lang="en-US" sz="1600" i="1" dirty="0"/>
              <a:t>Statistical Methods in Medical Research</a:t>
            </a:r>
            <a:r>
              <a:rPr lang="en-US" sz="1600" dirty="0"/>
              <a:t>. </a:t>
            </a:r>
            <a:r>
              <a:rPr lang="en-US" sz="1600" dirty="0" err="1"/>
              <a:t>doi</a:t>
            </a:r>
            <a:r>
              <a:rPr lang="en-US" sz="1600" dirty="0"/>
              <a:t>: 10.1177/0962280212445945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Stuart, E. A. (2010). Matching Methods for Causal Inference: A Review and a Look Forward. </a:t>
            </a:r>
            <a:r>
              <a:rPr lang="en-US" sz="1600" i="1" dirty="0"/>
              <a:t>Statistical Science, 25</a:t>
            </a:r>
            <a:r>
              <a:rPr lang="en-US" sz="1600" dirty="0"/>
              <a:t>, 1-21. </a:t>
            </a:r>
            <a:r>
              <a:rPr lang="en-US" sz="1600" dirty="0" err="1"/>
              <a:t>doi</a:t>
            </a:r>
            <a:r>
              <a:rPr lang="en-US" sz="1600" dirty="0"/>
              <a:t>: </a:t>
            </a:r>
            <a:r>
              <a:rPr lang="en-US" sz="1600" dirty="0" smtClean="0"/>
              <a:t>10.1214/09-sts313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Schafer, J. L., &amp; Kang, J. (2008). Average causal effects from nonrandomized studies: A practical guide and simulated example. </a:t>
            </a:r>
            <a:r>
              <a:rPr lang="en-US" sz="1600" i="1" dirty="0"/>
              <a:t>Psychological methods, 13</a:t>
            </a:r>
            <a:r>
              <a:rPr lang="en-US" sz="1600" dirty="0"/>
              <a:t>, 279-313. </a:t>
            </a:r>
            <a:r>
              <a:rPr lang="en-US" sz="1600" dirty="0" err="1"/>
              <a:t>doi</a:t>
            </a:r>
            <a:r>
              <a:rPr lang="en-US" sz="1600" dirty="0"/>
              <a:t>: </a:t>
            </a:r>
            <a:r>
              <a:rPr lang="en-US" sz="1600" dirty="0" smtClean="0"/>
              <a:t>10.1037/a0014268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Hill, J. (2004). Reducing Bias in Treatment Effect Estimation in Observational Studies Suffering from Missing Data</a:t>
            </a:r>
            <a:r>
              <a:rPr lang="en-US" sz="1600" i="1" dirty="0"/>
              <a:t> ISERP Working Papers</a:t>
            </a:r>
            <a:r>
              <a:rPr lang="en-US" sz="1600" dirty="0"/>
              <a:t>. New York: Institute for Social and Economic Research and Policy, Columbia University.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19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685800"/>
            <a:ext cx="7772400" cy="1470025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0200" y="2514600"/>
            <a:ext cx="6400800" cy="1752600"/>
          </a:xfrm>
        </p:spPr>
        <p:txBody>
          <a:bodyPr/>
          <a:lstStyle/>
          <a:p>
            <a:r>
              <a:rPr lang="en-US" sz="4800" dirty="0" smtClean="0"/>
              <a:t>Contact:</a:t>
            </a:r>
          </a:p>
          <a:p>
            <a:r>
              <a:rPr lang="en-US" sz="4800" dirty="0" smtClean="0"/>
              <a:t>Walter.leite@coe.ufl.edu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99480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010400" cy="685800"/>
          </a:xfrm>
        </p:spPr>
        <p:txBody>
          <a:bodyPr/>
          <a:lstStyle/>
          <a:p>
            <a:r>
              <a:rPr lang="en-US" dirty="0" smtClean="0"/>
              <a:t>Objective of Propensity Score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762000"/>
            <a:ext cx="7696200" cy="5029200"/>
          </a:xfrm>
        </p:spPr>
        <p:txBody>
          <a:bodyPr/>
          <a:lstStyle/>
          <a:p>
            <a:r>
              <a:rPr lang="en-US" sz="2200" dirty="0" smtClean="0"/>
              <a:t>Application: Study to estimate </a:t>
            </a:r>
            <a:r>
              <a:rPr lang="en-US" sz="2200" dirty="0"/>
              <a:t>the effect of a condition (e.g. treatment, program, intervention) on outcomes. </a:t>
            </a:r>
          </a:p>
          <a:p>
            <a:endParaRPr lang="en-US" sz="2200" dirty="0"/>
          </a:p>
          <a:p>
            <a:r>
              <a:rPr lang="en-US" sz="2200" dirty="0" smtClean="0"/>
              <a:t>There is no random assignment to conditions, therefore selection bias may occur due to variables related to both treatment assignment and the outcome (confounders)</a:t>
            </a:r>
          </a:p>
          <a:p>
            <a:endParaRPr lang="en-US" sz="2200" dirty="0"/>
          </a:p>
          <a:p>
            <a:r>
              <a:rPr lang="en-US" sz="2200" dirty="0" smtClean="0"/>
              <a:t>The objective of propensity score analysis is to remove selection bias. </a:t>
            </a:r>
          </a:p>
          <a:p>
            <a:endParaRPr lang="en-US" sz="2200" dirty="0"/>
          </a:p>
          <a:p>
            <a:r>
              <a:rPr lang="en-US" sz="2200" dirty="0" smtClean="0"/>
              <a:t>Propensity Score: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Propensity score analysis methods include weighting, stratification and matching based on the propensity score</a:t>
            </a:r>
            <a:endParaRPr lang="en-US" sz="2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650420"/>
              </p:ext>
            </p:extLst>
          </p:nvPr>
        </p:nvGraphicFramePr>
        <p:xfrm>
          <a:off x="4114800" y="4275138"/>
          <a:ext cx="4116387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9" name="Equation" r:id="rId3" imgW="1231560" imgH="228600" progId="Equation.DSMT4">
                  <p:embed/>
                </p:oleObj>
              </mc:Choice>
              <mc:Fallback>
                <p:oleObj name="Equation" r:id="rId3" imgW="12315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275138"/>
                        <a:ext cx="4116387" cy="754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010400" cy="762000"/>
          </a:xfrm>
        </p:spPr>
        <p:txBody>
          <a:bodyPr/>
          <a:lstStyle/>
          <a:p>
            <a:r>
              <a:rPr lang="en-US" dirty="0" smtClean="0"/>
              <a:t>Steps of Propensity Score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2000"/>
            <a:ext cx="7391400" cy="50292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/>
              <a:t>Data </a:t>
            </a:r>
            <a:r>
              <a:rPr lang="en-US" sz="2400" dirty="0" smtClean="0"/>
              <a:t>Preparation: </a:t>
            </a:r>
          </a:p>
          <a:p>
            <a:pPr marL="914400" lvl="1" indent="-514350">
              <a:lnSpc>
                <a:spcPct val="90000"/>
              </a:lnSpc>
              <a:buFont typeface="+mj-lt"/>
              <a:buAutoNum type="alphaUcPeriod"/>
              <a:defRPr/>
            </a:pPr>
            <a:r>
              <a:rPr lang="en-US" dirty="0" smtClean="0"/>
              <a:t>Select covariates</a:t>
            </a:r>
          </a:p>
          <a:p>
            <a:pPr marL="914400" lvl="1" indent="-514350">
              <a:lnSpc>
                <a:spcPct val="90000"/>
              </a:lnSpc>
              <a:buFont typeface="+mj-lt"/>
              <a:buAutoNum type="alphaUcPeriod"/>
              <a:defRPr/>
            </a:pPr>
            <a:r>
              <a:rPr lang="en-US" u="sng" dirty="0"/>
              <a:t>H</a:t>
            </a:r>
            <a:r>
              <a:rPr lang="en-US" u="sng" dirty="0" smtClean="0"/>
              <a:t>andle missing data</a:t>
            </a:r>
            <a:endParaRPr lang="en-US" u="sng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/>
              <a:t>Propensity Score Estimation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/>
              <a:t>Propensity </a:t>
            </a:r>
            <a:r>
              <a:rPr lang="en-US" sz="2400" dirty="0"/>
              <a:t>Score Method Implementation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/>
              <a:t>Covariate </a:t>
            </a:r>
            <a:r>
              <a:rPr lang="en-US" sz="2400" dirty="0"/>
              <a:t>Balance </a:t>
            </a:r>
            <a:r>
              <a:rPr lang="en-US" sz="2400" dirty="0" smtClean="0"/>
              <a:t>Evaluation</a:t>
            </a:r>
            <a:endParaRPr lang="en-US" sz="24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/>
              <a:t>Treatment </a:t>
            </a:r>
            <a:r>
              <a:rPr lang="en-US" sz="2400" dirty="0"/>
              <a:t>Effect Estimation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/>
              <a:t>Sensitivity </a:t>
            </a:r>
            <a:r>
              <a:rPr lang="en-US" sz="2400" dirty="0"/>
              <a:t>Analysis</a:t>
            </a:r>
          </a:p>
          <a:p>
            <a:endParaRPr lang="en-US" sz="24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295326"/>
              </p:ext>
            </p:extLst>
          </p:nvPr>
        </p:nvGraphicFramePr>
        <p:xfrm>
          <a:off x="2535238" y="3048000"/>
          <a:ext cx="54816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7" name="Equation" r:id="rId3" imgW="2349360" imgH="228600" progId="Equation.DSMT4">
                  <p:embed/>
                </p:oleObj>
              </mc:Choice>
              <mc:Fallback>
                <p:oleObj name="Equation" r:id="rId3" imgW="234936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8" y="3048000"/>
                        <a:ext cx="5481637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33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Handling missing data in covariates prior to </a:t>
            </a:r>
            <a:r>
              <a:rPr lang="en-US" dirty="0"/>
              <a:t>propensity score </a:t>
            </a:r>
            <a:r>
              <a:rPr lang="en-US" dirty="0" smtClean="0"/>
              <a:t>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Challenge: Typically a large number of covariates of different scales of measurement and a variety of missing data patterns</a:t>
            </a:r>
          </a:p>
          <a:p>
            <a:endParaRPr lang="en-US" sz="2400" dirty="0" smtClean="0"/>
          </a:p>
          <a:p>
            <a:r>
              <a:rPr lang="en-US" sz="2400" dirty="0" smtClean="0"/>
              <a:t>Data </a:t>
            </a:r>
            <a:r>
              <a:rPr lang="en-US" sz="2400" dirty="0"/>
              <a:t>can be missing completely at random (MCAR), missing at random (MAR) or missing not at random (MNAR)</a:t>
            </a:r>
          </a:p>
          <a:p>
            <a:endParaRPr lang="en-US" sz="2400" dirty="0" smtClean="0"/>
          </a:p>
          <a:p>
            <a:r>
              <a:rPr lang="en-US" sz="2400" dirty="0" smtClean="0"/>
              <a:t>Only predicted probabilities of treatment assignment are of interest, not estimated coefficients and standard errors of the propensity score model.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90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Imputation with </a:t>
            </a:r>
            <a:br>
              <a:rPr lang="en-US" dirty="0" smtClean="0"/>
            </a:br>
            <a:r>
              <a:rPr lang="en-US" dirty="0" smtClean="0"/>
              <a:t>Propensity Score (PS)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>MI-1: Obtain multiple </a:t>
            </a:r>
            <a:r>
              <a:rPr lang="en-US" sz="2200" dirty="0"/>
              <a:t>imputed datasets, estimate PS for each dataset, take the mean of PS for each case to obtain a single vector of PS, </a:t>
            </a:r>
            <a:r>
              <a:rPr lang="en-US" sz="2200" dirty="0" smtClean="0"/>
              <a:t>proceed with single PS analysis.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MI-2: Obtain imputed datasets, run complete PS analysis for each </a:t>
            </a:r>
            <a:r>
              <a:rPr lang="en-US" sz="2200" dirty="0"/>
              <a:t>dataset, </a:t>
            </a:r>
            <a:r>
              <a:rPr lang="en-US" sz="2200" dirty="0" smtClean="0"/>
              <a:t>combine </a:t>
            </a:r>
            <a:r>
              <a:rPr lang="en-US" sz="2200" dirty="0"/>
              <a:t>estimates of treatment effects and standard </a:t>
            </a:r>
            <a:r>
              <a:rPr lang="en-US" sz="2200" dirty="0" smtClean="0"/>
              <a:t>errors.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Hill (</a:t>
            </a:r>
            <a:r>
              <a:rPr lang="en-US" sz="2200" dirty="0">
                <a:hlinkClick r:id="rId3" action="ppaction://hlinkfile" tooltip="Hill, 2004 #17241"/>
              </a:rPr>
              <a:t>2004</a:t>
            </a:r>
            <a:r>
              <a:rPr lang="en-US" sz="2200" dirty="0"/>
              <a:t>)found that MI-1 produced better covariate balance and bias reduction than MI-2, while </a:t>
            </a:r>
            <a:r>
              <a:rPr lang="en-US" sz="2200" dirty="0" err="1"/>
              <a:t>Mitra</a:t>
            </a:r>
            <a:r>
              <a:rPr lang="en-US" sz="2200" dirty="0"/>
              <a:t> and </a:t>
            </a:r>
            <a:r>
              <a:rPr lang="en-US" sz="2200" dirty="0" err="1"/>
              <a:t>Reitner</a:t>
            </a:r>
            <a:r>
              <a:rPr lang="en-US" sz="2200" dirty="0"/>
              <a:t> (</a:t>
            </a:r>
            <a:r>
              <a:rPr lang="en-US" sz="2200" dirty="0">
                <a:hlinkClick r:id="rId4" action="ppaction://hlinkfile" tooltip="Mitra, 2012 #8651"/>
              </a:rPr>
              <a:t>2012</a:t>
            </a:r>
            <a:r>
              <a:rPr lang="en-US" sz="2200" dirty="0"/>
              <a:t>)found that the MI-1 provided greater bias reduction but larger variance than MI-2. </a:t>
            </a:r>
          </a:p>
        </p:txBody>
      </p:sp>
    </p:spTree>
    <p:extLst>
      <p:ext uri="{BB962C8B-B14F-4D97-AF65-F5344CB8AC3E}">
        <p14:creationId xmlns:p14="http://schemas.microsoft.com/office/powerpoint/2010/main" val="35861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12510"/>
            <a:ext cx="7010400" cy="1143000"/>
          </a:xfrm>
        </p:spPr>
        <p:txBody>
          <a:bodyPr/>
          <a:lstStyle/>
          <a:p>
            <a:r>
              <a:rPr lang="en-US" dirty="0" smtClean="0"/>
              <a:t>Single Imputation (SI)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7696200" cy="5029200"/>
          </a:xfrm>
        </p:spPr>
        <p:txBody>
          <a:bodyPr/>
          <a:lstStyle/>
          <a:p>
            <a:r>
              <a:rPr lang="en-US" sz="2300" dirty="0" smtClean="0"/>
              <a:t>May reduce variability in the data, and therefore artificially reduce standard errors.</a:t>
            </a:r>
          </a:p>
          <a:p>
            <a:endParaRPr lang="en-US" sz="2300" dirty="0"/>
          </a:p>
          <a:p>
            <a:r>
              <a:rPr lang="en-US" sz="2300" dirty="0" smtClean="0"/>
              <a:t>However, it is not know to what extent the limitations of single imputation generalize to propensity score estimation.</a:t>
            </a:r>
          </a:p>
          <a:p>
            <a:endParaRPr lang="en-US" sz="2300" dirty="0"/>
          </a:p>
          <a:p>
            <a:r>
              <a:rPr lang="en-US" sz="2300" dirty="0" smtClean="0"/>
              <a:t>Single imputation has been recommended as an appropriate method if dummy missing value indicators are included in the propensity score model (Stuart, 2010).</a:t>
            </a:r>
          </a:p>
          <a:p>
            <a:endParaRPr lang="en-US" sz="2300" dirty="0"/>
          </a:p>
          <a:p>
            <a:r>
              <a:rPr lang="en-US" sz="2300" dirty="0" smtClean="0"/>
              <a:t>Numerous variations of single imputation are available, with some adding random variability to the imputed values.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8462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010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Research Questions of this Study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1295400"/>
            <a:ext cx="7543800" cy="4572000"/>
          </a:xfrm>
        </p:spPr>
        <p:txBody>
          <a:bodyPr/>
          <a:lstStyle/>
          <a:p>
            <a:pPr lvl="0"/>
            <a:r>
              <a:rPr lang="en-US" sz="2200" dirty="0"/>
              <a:t>Does SI differ from MI when used prior to PS estimation with logistic regression, in terms of </a:t>
            </a:r>
            <a:r>
              <a:rPr lang="en-US" sz="2200" dirty="0" smtClean="0"/>
              <a:t>covariate balance </a:t>
            </a:r>
            <a:r>
              <a:rPr lang="en-US" sz="2200" dirty="0"/>
              <a:t>and </a:t>
            </a:r>
            <a:r>
              <a:rPr lang="en-US" sz="2200" dirty="0" smtClean="0"/>
              <a:t>bias </a:t>
            </a:r>
            <a:r>
              <a:rPr lang="en-US" sz="2200" dirty="0"/>
              <a:t>reduction</a:t>
            </a:r>
            <a:r>
              <a:rPr lang="en-US" sz="2200" dirty="0" smtClean="0"/>
              <a:t>?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/>
              <a:t>Does the performance of SI and MI of missing data for </a:t>
            </a:r>
            <a:r>
              <a:rPr lang="en-US" sz="2200" dirty="0" smtClean="0"/>
              <a:t>PS analysis </a:t>
            </a:r>
            <a:r>
              <a:rPr lang="en-US" sz="2200" dirty="0"/>
              <a:t>depend on the sample size, correlations between covariates, percentage of missing data, and missing data mechanism</a:t>
            </a:r>
            <a:r>
              <a:rPr lang="en-US" sz="2200" dirty="0" smtClean="0"/>
              <a:t>?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/>
              <a:t>Does the performance of SI and MI of missing data for PSA depend on the univariate missing data model and whether dummy-indicators of missing data are included in the PS model?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5559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simulation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of covariates and missing data</a:t>
            </a:r>
          </a:p>
          <a:p>
            <a:r>
              <a:rPr lang="en-US" dirty="0" smtClean="0"/>
              <a:t>Simulation of treatment assignment </a:t>
            </a:r>
          </a:p>
          <a:p>
            <a:r>
              <a:rPr lang="en-US" dirty="0" smtClean="0"/>
              <a:t>Simulation of the outcome</a:t>
            </a:r>
          </a:p>
          <a:p>
            <a:r>
              <a:rPr lang="en-US" dirty="0" smtClean="0"/>
              <a:t>Imputation methods</a:t>
            </a:r>
          </a:p>
          <a:p>
            <a:r>
              <a:rPr lang="en-US" dirty="0" smtClean="0"/>
              <a:t>Propensity score analysis</a:t>
            </a:r>
          </a:p>
          <a:p>
            <a:r>
              <a:rPr lang="en-US" dirty="0" smtClean="0"/>
              <a:t>Treatment effect estimation</a:t>
            </a:r>
          </a:p>
          <a:p>
            <a:r>
              <a:rPr lang="en-US" dirty="0" smtClean="0"/>
              <a:t>Analysis of simulation outcomes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3600</TotalTime>
  <Words>1242</Words>
  <Application>Microsoft Office PowerPoint</Application>
  <PresentationFormat>On-screen Show (4:3)</PresentationFormat>
  <Paragraphs>164</Paragraphs>
  <Slides>24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Blank Presentation</vt:lpstr>
      <vt:lpstr>Equation</vt:lpstr>
      <vt:lpstr>A comparison of methods for imputation of missing covariate data prior to propensity score analysis  </vt:lpstr>
      <vt:lpstr>Structure of this presentation</vt:lpstr>
      <vt:lpstr>Objective of Propensity Score Analysis</vt:lpstr>
      <vt:lpstr>Steps of Propensity Score Analysis</vt:lpstr>
      <vt:lpstr>Handling missing data in covariates prior to propensity score estimation</vt:lpstr>
      <vt:lpstr>Multiple Imputation with  Propensity Score (PS) analysis</vt:lpstr>
      <vt:lpstr>Single Imputation (SI)</vt:lpstr>
      <vt:lpstr>Research Questions of this Study</vt:lpstr>
      <vt:lpstr>Design of simulation study</vt:lpstr>
      <vt:lpstr>Simulation of covariates and missing data</vt:lpstr>
      <vt:lpstr>Simulation of treatment assignment and the outcome</vt:lpstr>
      <vt:lpstr>Imputation Methods</vt:lpstr>
      <vt:lpstr>Propensity score analysis and estimation of treatment effects</vt:lpstr>
      <vt:lpstr>Summary of Conditions Manipulated</vt:lpstr>
      <vt:lpstr>Analysis of Simulation Outcomes</vt:lpstr>
      <vt:lpstr>Proportion improvement in covariate balance by method and percent missing</vt:lpstr>
      <vt:lpstr>Proportion improvement in covariate balance by method and mechanism</vt:lpstr>
      <vt:lpstr>Proportion improvement in covariate balance by method and strength of correlation</vt:lpstr>
      <vt:lpstr>Proportion improvement in covariate balance by mechanism and percent missing</vt:lpstr>
      <vt:lpstr>Bias reduction relative to baseline by method and mechanism</vt:lpstr>
      <vt:lpstr>Bias reduction relative to baseline by method and proportion missing</vt:lpstr>
      <vt:lpstr>Conclusions</vt:lpstr>
      <vt:lpstr>Related Work</vt:lpstr>
      <vt:lpstr>Thank you!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comparison of propensity score methods for evaluating the effects of programs with multiple versions.</dc:title>
  <dc:creator>Leite,Walter</dc:creator>
  <cp:lastModifiedBy>Leite,Walter</cp:lastModifiedBy>
  <cp:revision>131</cp:revision>
  <cp:lastPrinted>2012-11-14T18:59:05Z</cp:lastPrinted>
  <dcterms:created xsi:type="dcterms:W3CDTF">2012-11-13T20:24:53Z</dcterms:created>
  <dcterms:modified xsi:type="dcterms:W3CDTF">2016-05-26T01:08:58Z</dcterms:modified>
</cp:coreProperties>
</file>