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60" r:id="rId3"/>
    <p:sldId id="269" r:id="rId4"/>
    <p:sldId id="283" r:id="rId5"/>
    <p:sldId id="285" r:id="rId6"/>
    <p:sldId id="265" r:id="rId7"/>
    <p:sldId id="288" r:id="rId8"/>
    <p:sldId id="289" r:id="rId9"/>
    <p:sldId id="290" r:id="rId10"/>
    <p:sldId id="270" r:id="rId11"/>
    <p:sldId id="259" r:id="rId12"/>
    <p:sldId id="263" r:id="rId13"/>
    <p:sldId id="262" r:id="rId14"/>
    <p:sldId id="272" r:id="rId15"/>
    <p:sldId id="268" r:id="rId16"/>
    <p:sldId id="271" r:id="rId17"/>
    <p:sldId id="291" r:id="rId18"/>
    <p:sldId id="277" r:id="rId19"/>
    <p:sldId id="299" r:id="rId20"/>
    <p:sldId id="274" r:id="rId21"/>
    <p:sldId id="297" r:id="rId22"/>
    <p:sldId id="310" r:id="rId23"/>
    <p:sldId id="313" r:id="rId24"/>
    <p:sldId id="312" r:id="rId25"/>
    <p:sldId id="314" r:id="rId26"/>
    <p:sldId id="298" r:id="rId27"/>
    <p:sldId id="296" r:id="rId28"/>
    <p:sldId id="318" r:id="rId29"/>
    <p:sldId id="317" r:id="rId30"/>
    <p:sldId id="315" r:id="rId31"/>
    <p:sldId id="284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276" r:id="rId42"/>
    <p:sldId id="273" r:id="rId43"/>
    <p:sldId id="281" r:id="rId44"/>
    <p:sldId id="279" r:id="rId45"/>
    <p:sldId id="28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P(|d|&gt;.8)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0.50560000000000005</c:v>
                </c:pt>
                <c:pt idx="1">
                  <c:v>0.38429999999999997</c:v>
                </c:pt>
                <c:pt idx="2">
                  <c:v>0.29920000000000002</c:v>
                </c:pt>
                <c:pt idx="3">
                  <c:v>0.24030000000000001</c:v>
                </c:pt>
                <c:pt idx="4">
                  <c:v>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3C-4CEC-983A-9185F02510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P(|g|&gt;.8)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0.29659999999999997</c:v>
                </c:pt>
                <c:pt idx="1">
                  <c:v>0.28899999999999998</c:v>
                </c:pt>
                <c:pt idx="2">
                  <c:v>0.2404</c:v>
                </c:pt>
                <c:pt idx="3">
                  <c:v>0.19900000000000001</c:v>
                </c:pt>
                <c:pt idx="4">
                  <c:v>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3C-4CEC-983A-9185F0251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661656"/>
        <c:axId val="204662048"/>
      </c:lineChart>
      <c:catAx>
        <c:axId val="204661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62048"/>
        <c:crosses val="autoZero"/>
        <c:auto val="1"/>
        <c:lblAlgn val="ctr"/>
        <c:lblOffset val="100"/>
        <c:noMultiLvlLbl val="0"/>
      </c:catAx>
      <c:valAx>
        <c:axId val="20466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6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N=4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|d|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2.88</c:v>
                </c:pt>
                <c:pt idx="1">
                  <c:v>3.0720000000000001</c:v>
                </c:pt>
                <c:pt idx="2">
                  <c:v>4.9560000000000004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1D-4C41-88D4-ECA5193DBA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|g|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1.6459999999999999</c:v>
                </c:pt>
                <c:pt idx="1">
                  <c:v>1.73</c:v>
                </c:pt>
                <c:pt idx="2">
                  <c:v>2.8319999999999999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1D-4C41-88D4-ECA5193DBA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4662832"/>
        <c:axId val="204663224"/>
      </c:lineChart>
      <c:catAx>
        <c:axId val="20466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63224"/>
        <c:crosses val="autoZero"/>
        <c:auto val="1"/>
        <c:lblAlgn val="ctr"/>
        <c:lblOffset val="100"/>
        <c:noMultiLvlLbl val="0"/>
      </c:catAx>
      <c:valAx>
        <c:axId val="204663224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62832"/>
        <c:crosses val="autoZero"/>
        <c:crossBetween val="between"/>
        <c:maj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N=100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|d|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57-44FF-A9AA-B034FA1E2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0.2011</c:v>
                </c:pt>
                <c:pt idx="1">
                  <c:v>0.20150000000000001</c:v>
                </c:pt>
                <c:pt idx="2">
                  <c:v>0.20230000000000001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57-44FF-A9AA-B034FA1E2D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|g|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7-44FF-A9AA-B034FA1E2D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57-44FF-A9AA-B034FA1E2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0.19950000000000001</c:v>
                </c:pt>
                <c:pt idx="1">
                  <c:v>0.19989999999999999</c:v>
                </c:pt>
                <c:pt idx="2">
                  <c:v>0.2001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57-44FF-A9AA-B034FA1E2D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8705760"/>
        <c:axId val="208706544"/>
      </c:lineChart>
      <c:catAx>
        <c:axId val="2087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06544"/>
        <c:crosses val="autoZero"/>
        <c:auto val="1"/>
        <c:lblAlgn val="ctr"/>
        <c:lblOffset val="100"/>
        <c:noMultiLvlLbl val="0"/>
      </c:catAx>
      <c:valAx>
        <c:axId val="208706544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05760"/>
        <c:crosses val="autoZero"/>
        <c:crossBetween val="between"/>
        <c:maj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N=4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|d|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3.02651</c:v>
                </c:pt>
                <c:pt idx="1">
                  <c:v>3.5545499999999999</c:v>
                </c:pt>
                <c:pt idx="2">
                  <c:v>2.9422899999999998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1D-4C41-88D4-ECA5193DBA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|g|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1.72943</c:v>
                </c:pt>
                <c:pt idx="1">
                  <c:v>2.0311699999999999</c:v>
                </c:pt>
                <c:pt idx="2">
                  <c:v>1.6813100000000001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1D-4C41-88D4-ECA5193DBA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8707328"/>
        <c:axId val="208707720"/>
      </c:lineChart>
      <c:catAx>
        <c:axId val="20870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07720"/>
        <c:crosses val="autoZero"/>
        <c:auto val="1"/>
        <c:lblAlgn val="ctr"/>
        <c:lblOffset val="100"/>
        <c:noMultiLvlLbl val="0"/>
      </c:catAx>
      <c:valAx>
        <c:axId val="208707720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07328"/>
        <c:crosses val="autoZero"/>
        <c:crossBetween val="between"/>
        <c:maj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N=100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|d|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57-44FF-A9AA-B034FA1E2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0.2011</c:v>
                </c:pt>
                <c:pt idx="1">
                  <c:v>0.20150000000000001</c:v>
                </c:pt>
                <c:pt idx="2">
                  <c:v>0.20230000000000001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57-44FF-A9AA-B034FA1E2D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|g|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7-44FF-A9AA-B034FA1E2D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57-44FF-A9AA-B034FA1E2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0.19950000000000001</c:v>
                </c:pt>
                <c:pt idx="1">
                  <c:v>0.19989999999999999</c:v>
                </c:pt>
                <c:pt idx="2">
                  <c:v>0.2001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57-44FF-A9AA-B034FA1E2D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8708504"/>
        <c:axId val="208708896"/>
      </c:lineChart>
      <c:catAx>
        <c:axId val="20870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08896"/>
        <c:crosses val="autoZero"/>
        <c:auto val="1"/>
        <c:lblAlgn val="ctr"/>
        <c:lblOffset val="100"/>
        <c:noMultiLvlLbl val="0"/>
      </c:catAx>
      <c:valAx>
        <c:axId val="208708896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08504"/>
        <c:crosses val="autoZero"/>
        <c:crossBetween val="between"/>
        <c:maj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N=4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Simple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2.88</c:v>
                </c:pt>
                <c:pt idx="1">
                  <c:v>3.0720000000000001</c:v>
                </c:pt>
                <c:pt idx="2">
                  <c:v>4.9560000000000004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C1-483F-A339-B69C70FCBC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Adapt.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0.58799999999999997</c:v>
                </c:pt>
                <c:pt idx="1">
                  <c:v>0.55900000000000005</c:v>
                </c:pt>
                <c:pt idx="2">
                  <c:v>0.58499999999999996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C1-483F-A339-B69C70FCBC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10038728"/>
        <c:axId val="210039120"/>
      </c:lineChart>
      <c:catAx>
        <c:axId val="21003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39120"/>
        <c:crosses val="autoZero"/>
        <c:auto val="1"/>
        <c:lblAlgn val="ctr"/>
        <c:lblOffset val="100"/>
        <c:noMultiLvlLbl val="0"/>
      </c:catAx>
      <c:valAx>
        <c:axId val="210039120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38728"/>
        <c:crosses val="autoZero"/>
        <c:crossBetween val="between"/>
        <c:maj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Simple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0.50560000000000005</c:v>
                </c:pt>
                <c:pt idx="1">
                  <c:v>0.38429999999999997</c:v>
                </c:pt>
                <c:pt idx="2">
                  <c:v>0.29920000000000002</c:v>
                </c:pt>
                <c:pt idx="3">
                  <c:v>0.24030000000000001</c:v>
                </c:pt>
                <c:pt idx="4">
                  <c:v>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3C-4CEC-983A-9185F02510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Adapt.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0.13900000000000001</c:v>
                </c:pt>
                <c:pt idx="1">
                  <c:v>2.5999999999999999E-3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3C-4CEC-983A-9185F0251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039904"/>
        <c:axId val="210040296"/>
      </c:lineChart>
      <c:catAx>
        <c:axId val="21003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40296"/>
        <c:crosses val="autoZero"/>
        <c:auto val="1"/>
        <c:lblAlgn val="ctr"/>
        <c:lblOffset val="100"/>
        <c:noMultiLvlLbl val="0"/>
      </c:catAx>
      <c:valAx>
        <c:axId val="21004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3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0.77938</cdr:x>
      <cdr:y>0.11424</cdr:y>
    </cdr:from>
    <cdr:to>
      <cdr:x>0.81595</cdr:x>
      <cdr:y>0.88124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849130" y="404261"/>
          <a:ext cx="180634" cy="271432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B0DDF-9020-4565-93AC-D89C4DCD236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64F16-093F-4603-B776-07BF47A19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2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500" b="1" dirty="0" smtClean="0"/>
              <a:t>Custom animation effects: object spins on end</a:t>
            </a:r>
          </a:p>
          <a:p>
            <a:r>
              <a:rPr lang="en-US" sz="1500" dirty="0" smtClean="0"/>
              <a:t>(Advanced)</a:t>
            </a:r>
            <a:endParaRPr lang="en-US" sz="1500" dirty="0" smtClean="0">
              <a:latin typeface="+mn-lt"/>
            </a:endParaRPr>
          </a:p>
          <a:p>
            <a:endParaRPr lang="en-US" sz="1300" dirty="0" smtClean="0">
              <a:latin typeface="+mn-lt"/>
            </a:endParaRPr>
          </a:p>
          <a:p>
            <a:endParaRPr lang="en-US" sz="1300" dirty="0" smtClean="0">
              <a:latin typeface="+mn-lt"/>
            </a:endParaRPr>
          </a:p>
          <a:p>
            <a:r>
              <a:rPr lang="en-US" sz="1300" dirty="0" smtClean="0">
                <a:latin typeface="+mn-lt"/>
              </a:rPr>
              <a:t>To reproduce the background effects on this slide, do the following: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Slides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Layout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Blank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Right-click the slide background area, and then click </a:t>
            </a:r>
            <a:r>
              <a:rPr lang="en-US" sz="1300" b="1" dirty="0" smtClean="0">
                <a:latin typeface="+mn-lt"/>
              </a:rPr>
              <a:t>Format Background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Format Background </a:t>
            </a:r>
            <a:r>
              <a:rPr lang="en-US" sz="1300" dirty="0" smtClean="0">
                <a:latin typeface="+mn-lt"/>
              </a:rPr>
              <a:t>dialog box, click </a:t>
            </a:r>
            <a:r>
              <a:rPr lang="en-US" sz="1300" b="1" dirty="0" smtClean="0">
                <a:latin typeface="+mn-lt"/>
              </a:rPr>
              <a:t>Fill</a:t>
            </a:r>
            <a:r>
              <a:rPr lang="en-US" sz="1300" dirty="0" smtClean="0">
                <a:latin typeface="+mn-lt"/>
              </a:rPr>
              <a:t> in the left pane, and then select </a:t>
            </a:r>
            <a:r>
              <a:rPr lang="en-US" sz="1300" b="1" dirty="0" smtClean="0">
                <a:latin typeface="+mn-lt"/>
              </a:rPr>
              <a:t>Solid fill</a:t>
            </a:r>
            <a:r>
              <a:rPr lang="en-US" sz="1300" dirty="0" smtClean="0">
                <a:latin typeface="+mn-lt"/>
              </a:rPr>
              <a:t> in the </a:t>
            </a:r>
            <a:r>
              <a:rPr lang="en-US" sz="1300" b="1" dirty="0" smtClean="0">
                <a:latin typeface="+mn-lt"/>
              </a:rPr>
              <a:t>Fill</a:t>
            </a:r>
            <a:r>
              <a:rPr lang="en-US" sz="1300" dirty="0" smtClean="0">
                <a:latin typeface="+mn-lt"/>
              </a:rPr>
              <a:t> pane. Click the button next to </a:t>
            </a:r>
            <a:r>
              <a:rPr lang="en-US" sz="1300" b="1" dirty="0" smtClean="0">
                <a:latin typeface="+mn-lt"/>
              </a:rPr>
              <a:t>Color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Theme Colors </a:t>
            </a: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White, Background 1 </a:t>
            </a:r>
            <a:r>
              <a:rPr lang="en-US" sz="1300" dirty="0" smtClean="0">
                <a:latin typeface="+mn-lt"/>
              </a:rPr>
              <a:t>(first row, first option from the left).</a:t>
            </a:r>
          </a:p>
          <a:p>
            <a:endParaRPr lang="en-US" sz="1300" dirty="0" smtClean="0">
              <a:latin typeface="+mn-lt"/>
            </a:endParaRPr>
          </a:p>
          <a:p>
            <a:endParaRPr lang="en-US" sz="1300" dirty="0" smtClean="0">
              <a:latin typeface="+mn-lt"/>
            </a:endParaRPr>
          </a:p>
          <a:p>
            <a:r>
              <a:rPr lang="en-US" sz="1300" dirty="0" smtClean="0">
                <a:latin typeface="+mn-lt"/>
              </a:rPr>
              <a:t>To reproduce the rectangle on this slide, do the following: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Drawing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Shapes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Rectangles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Rounded Rectangle </a:t>
            </a:r>
            <a:r>
              <a:rPr lang="en-US" sz="1300" dirty="0" smtClean="0">
                <a:latin typeface="+mn-lt"/>
              </a:rPr>
              <a:t>(second option from the left). On the slide, drag to draw a rounded rectangle.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rectangle. Drag the yellow diamond adjustment handle to the left to decrease the amount of rounding on the corners.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With the rounded rectangle still selected, 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Size</a:t>
            </a:r>
            <a:r>
              <a:rPr lang="en-US" sz="1300" dirty="0" smtClean="0">
                <a:latin typeface="+mn-lt"/>
              </a:rPr>
              <a:t> group,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Shape Height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3.5”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Shape Width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0.25”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bottom right corner of the </a:t>
            </a:r>
            <a:r>
              <a:rPr lang="en-US" sz="1300" b="1" dirty="0" smtClean="0">
                <a:latin typeface="+mn-lt"/>
              </a:rPr>
              <a:t>Shape Styles</a:t>
            </a:r>
            <a:r>
              <a:rPr lang="en-US" sz="1300" dirty="0" smtClean="0">
                <a:latin typeface="+mn-lt"/>
              </a:rPr>
              <a:t> group, click the </a:t>
            </a:r>
            <a:r>
              <a:rPr lang="en-US" sz="1300" b="1" dirty="0" smtClean="0">
                <a:latin typeface="+mn-lt"/>
              </a:rPr>
              <a:t>Format Shape</a:t>
            </a:r>
            <a:r>
              <a:rPr lang="en-US" sz="1300" dirty="0" smtClean="0">
                <a:latin typeface="+mn-lt"/>
              </a:rPr>
              <a:t> dialog box launcher. In the </a:t>
            </a:r>
            <a:r>
              <a:rPr lang="en-US" sz="1300" b="1" dirty="0" smtClean="0">
                <a:latin typeface="+mn-lt"/>
              </a:rPr>
              <a:t>Format Shape </a:t>
            </a:r>
            <a:r>
              <a:rPr lang="en-US" sz="1300" dirty="0" smtClean="0">
                <a:latin typeface="+mn-lt"/>
              </a:rPr>
              <a:t>dialog box, click </a:t>
            </a:r>
            <a:r>
              <a:rPr lang="en-US" sz="1300" b="1" dirty="0" smtClean="0">
                <a:latin typeface="+mn-lt"/>
              </a:rPr>
              <a:t>Fill </a:t>
            </a:r>
            <a:r>
              <a:rPr lang="en-US" sz="1300" dirty="0" smtClean="0">
                <a:latin typeface="+mn-lt"/>
              </a:rPr>
              <a:t>in the left pane. In the </a:t>
            </a:r>
            <a:r>
              <a:rPr lang="en-US" sz="1300" b="1" dirty="0" smtClean="0">
                <a:latin typeface="+mn-lt"/>
              </a:rPr>
              <a:t>Fill</a:t>
            </a:r>
            <a:r>
              <a:rPr lang="en-US" sz="1300" dirty="0" smtClean="0">
                <a:latin typeface="+mn-lt"/>
              </a:rPr>
              <a:t> pane, select </a:t>
            </a:r>
            <a:r>
              <a:rPr lang="en-US" sz="1300" b="1" dirty="0" smtClean="0">
                <a:latin typeface="+mn-lt"/>
              </a:rPr>
              <a:t>Solid fill</a:t>
            </a:r>
            <a:r>
              <a:rPr lang="en-US" sz="1300" dirty="0" smtClean="0">
                <a:latin typeface="+mn-lt"/>
              </a:rPr>
              <a:t>, click the button next to </a:t>
            </a:r>
            <a:r>
              <a:rPr lang="en-US" sz="1300" b="1" dirty="0" smtClean="0">
                <a:latin typeface="+mn-lt"/>
              </a:rPr>
              <a:t>Color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Theme Colors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White, Background 1, Darker 15% </a:t>
            </a:r>
            <a:r>
              <a:rPr lang="en-US" sz="1300" dirty="0" smtClean="0">
                <a:latin typeface="+mn-lt"/>
              </a:rPr>
              <a:t>(third row, first option from the left).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Also in the </a:t>
            </a:r>
            <a:r>
              <a:rPr lang="en-US" sz="1300" b="1" dirty="0" smtClean="0">
                <a:latin typeface="+mn-lt"/>
              </a:rPr>
              <a:t>Format Shape </a:t>
            </a:r>
            <a:r>
              <a:rPr lang="en-US" sz="1300" dirty="0" smtClean="0">
                <a:latin typeface="+mn-lt"/>
              </a:rPr>
              <a:t>dialog box, click </a:t>
            </a:r>
            <a:r>
              <a:rPr lang="en-US" sz="1300" b="1" dirty="0" smtClean="0">
                <a:latin typeface="+mn-lt"/>
              </a:rPr>
              <a:t>Line Color </a:t>
            </a:r>
            <a:r>
              <a:rPr lang="en-US" sz="1300" dirty="0" smtClean="0">
                <a:latin typeface="+mn-lt"/>
              </a:rPr>
              <a:t>in the left pane. In the </a:t>
            </a:r>
            <a:r>
              <a:rPr lang="en-US" sz="1300" b="1" dirty="0" smtClean="0">
                <a:latin typeface="+mn-lt"/>
              </a:rPr>
              <a:t>Line Color</a:t>
            </a:r>
            <a:r>
              <a:rPr lang="en-US" sz="1300" dirty="0" smtClean="0">
                <a:latin typeface="+mn-lt"/>
              </a:rPr>
              <a:t> pane, select </a:t>
            </a:r>
            <a:r>
              <a:rPr lang="en-US" sz="1300" b="1" dirty="0" smtClean="0">
                <a:latin typeface="+mn-lt"/>
              </a:rPr>
              <a:t>No line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Also in the </a:t>
            </a:r>
            <a:r>
              <a:rPr lang="en-US" sz="1300" b="1" dirty="0" smtClean="0">
                <a:latin typeface="+mn-lt"/>
              </a:rPr>
              <a:t>Format Shape </a:t>
            </a:r>
            <a:r>
              <a:rPr lang="en-US" sz="1300" dirty="0" smtClean="0">
                <a:latin typeface="+mn-lt"/>
              </a:rPr>
              <a:t>dialog box, click</a:t>
            </a:r>
            <a:r>
              <a:rPr lang="en-US" sz="1300" b="1" dirty="0" smtClean="0">
                <a:latin typeface="+mn-lt"/>
              </a:rPr>
              <a:t> Shadow </a:t>
            </a:r>
            <a:r>
              <a:rPr lang="en-US" sz="1300" dirty="0" smtClean="0">
                <a:latin typeface="+mn-lt"/>
              </a:rPr>
              <a:t>in the left pane. In the </a:t>
            </a:r>
            <a:r>
              <a:rPr lang="en-US" sz="1300" b="1" dirty="0" smtClean="0">
                <a:latin typeface="+mn-lt"/>
              </a:rPr>
              <a:t>Shadow</a:t>
            </a:r>
            <a:r>
              <a:rPr lang="en-US" sz="1300" dirty="0" smtClean="0">
                <a:latin typeface="+mn-lt"/>
              </a:rPr>
              <a:t> pane, click the button next to </a:t>
            </a:r>
            <a:r>
              <a:rPr lang="en-US" sz="1300" b="1" dirty="0" smtClean="0">
                <a:latin typeface="+mn-lt"/>
              </a:rPr>
              <a:t>Presets</a:t>
            </a:r>
            <a:r>
              <a:rPr lang="en-US" sz="1300" dirty="0" smtClean="0">
                <a:latin typeface="+mn-lt"/>
              </a:rPr>
              <a:t>, under </a:t>
            </a:r>
            <a:r>
              <a:rPr lang="en-US" sz="1300" b="1" dirty="0" smtClean="0">
                <a:latin typeface="+mn-lt"/>
              </a:rPr>
              <a:t>Outer</a:t>
            </a:r>
            <a:r>
              <a:rPr lang="en-US" sz="1300" dirty="0" smtClean="0">
                <a:latin typeface="+mn-lt"/>
              </a:rPr>
              <a:t> select </a:t>
            </a:r>
            <a:r>
              <a:rPr lang="en-US" sz="1300" b="1" dirty="0" smtClean="0">
                <a:latin typeface="+mn-lt"/>
              </a:rPr>
              <a:t>Offset Bottom</a:t>
            </a:r>
            <a:r>
              <a:rPr lang="en-US" sz="1300" dirty="0" smtClean="0">
                <a:latin typeface="+mn-lt"/>
              </a:rPr>
              <a:t> (first row, second option from the left), and then do the following:</a:t>
            </a:r>
          </a:p>
          <a:p>
            <a:pPr marL="724959" lvl="1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Transparency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0%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Size </a:t>
            </a:r>
            <a:r>
              <a:rPr lang="en-US" sz="1300" dirty="0" smtClean="0">
                <a:latin typeface="+mn-lt"/>
              </a:rPr>
              <a:t>box, enter </a:t>
            </a:r>
            <a:r>
              <a:rPr lang="en-US" sz="1300" b="1" dirty="0" smtClean="0">
                <a:latin typeface="+mn-lt"/>
              </a:rPr>
              <a:t>100%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Blur </a:t>
            </a:r>
            <a:r>
              <a:rPr lang="en-US" sz="1300" dirty="0" smtClean="0">
                <a:latin typeface="+mn-lt"/>
              </a:rPr>
              <a:t>box, enter </a:t>
            </a:r>
            <a:r>
              <a:rPr lang="en-US" sz="1300" b="1" dirty="0" smtClean="0">
                <a:latin typeface="+mn-lt"/>
              </a:rPr>
              <a:t>8.5 pt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Angle </a:t>
            </a:r>
            <a:r>
              <a:rPr lang="en-US" sz="1300" dirty="0" smtClean="0">
                <a:latin typeface="+mn-lt"/>
              </a:rPr>
              <a:t>box, enter </a:t>
            </a:r>
            <a:r>
              <a:rPr lang="en-US" sz="1300" b="1" dirty="0" smtClean="0">
                <a:latin typeface="+mn-lt"/>
              </a:rPr>
              <a:t>90</a:t>
            </a:r>
            <a:r>
              <a:rPr lang="en-US" sz="1300" b="1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Distance </a:t>
            </a:r>
            <a:r>
              <a:rPr lang="en-US" sz="1300" dirty="0" smtClean="0">
                <a:latin typeface="+mn-lt"/>
              </a:rPr>
              <a:t>box, enter </a:t>
            </a:r>
            <a:r>
              <a:rPr lang="en-US" sz="1300" b="1" dirty="0" smtClean="0">
                <a:latin typeface="+mn-lt"/>
              </a:rPr>
              <a:t>1 pt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Also in the </a:t>
            </a:r>
            <a:r>
              <a:rPr lang="en-US" sz="1300" b="1" dirty="0" smtClean="0">
                <a:latin typeface="+mn-lt"/>
              </a:rPr>
              <a:t>Format Shape </a:t>
            </a:r>
            <a:r>
              <a:rPr lang="en-US" sz="1300" dirty="0" smtClean="0">
                <a:latin typeface="+mn-lt"/>
              </a:rPr>
              <a:t>dialog box, click </a:t>
            </a:r>
            <a:r>
              <a:rPr lang="en-US" sz="1300" b="1" dirty="0" smtClean="0">
                <a:latin typeface="+mn-lt"/>
              </a:rPr>
              <a:t>3-D Format </a:t>
            </a:r>
            <a:r>
              <a:rPr lang="en-US" sz="1300" dirty="0" smtClean="0">
                <a:latin typeface="+mn-lt"/>
              </a:rPr>
              <a:t>in the left pane. In the </a:t>
            </a:r>
            <a:r>
              <a:rPr lang="en-US" sz="1300" b="1" dirty="0" smtClean="0">
                <a:latin typeface="+mn-lt"/>
              </a:rPr>
              <a:t>3-D Format</a:t>
            </a:r>
            <a:r>
              <a:rPr lang="en-US" sz="1300" dirty="0" smtClean="0">
                <a:latin typeface="+mn-lt"/>
              </a:rPr>
              <a:t> pane,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Bevel</a:t>
            </a:r>
            <a:r>
              <a:rPr lang="en-US" sz="1300" dirty="0" smtClean="0">
                <a:latin typeface="+mn-lt"/>
              </a:rPr>
              <a:t>, click the button next to </a:t>
            </a:r>
            <a:r>
              <a:rPr lang="en-US" sz="1300" b="1" dirty="0" smtClean="0">
                <a:latin typeface="+mn-lt"/>
              </a:rPr>
              <a:t>Top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Bevel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Circle</a:t>
            </a:r>
            <a:r>
              <a:rPr lang="en-US" sz="1300" dirty="0" smtClean="0">
                <a:latin typeface="+mn-lt"/>
              </a:rPr>
              <a:t> (first row, first option from the left). Next to </a:t>
            </a:r>
            <a:r>
              <a:rPr lang="en-US" sz="1300" b="1" dirty="0" smtClean="0">
                <a:latin typeface="+mn-lt"/>
              </a:rPr>
              <a:t>Top</a:t>
            </a:r>
            <a:r>
              <a:rPr lang="en-US" sz="1300" dirty="0" smtClean="0">
                <a:latin typeface="+mn-lt"/>
              </a:rPr>
              <a:t>, in the </a:t>
            </a:r>
            <a:r>
              <a:rPr lang="en-US" sz="1300" b="1" dirty="0" smtClean="0">
                <a:latin typeface="+mn-lt"/>
              </a:rPr>
              <a:t>Width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5 pt</a:t>
            </a:r>
            <a:r>
              <a:rPr lang="en-US" sz="1300" dirty="0" smtClean="0">
                <a:latin typeface="+mn-lt"/>
              </a:rPr>
              <a:t>, and in the </a:t>
            </a:r>
            <a:r>
              <a:rPr lang="en-US" sz="1300" b="1" dirty="0" smtClean="0">
                <a:latin typeface="+mn-lt"/>
              </a:rPr>
              <a:t>Height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5 pt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Surface</a:t>
            </a:r>
            <a:r>
              <a:rPr lang="en-US" sz="1300" dirty="0" smtClean="0">
                <a:latin typeface="+mn-lt"/>
              </a:rPr>
              <a:t>, click the button next to </a:t>
            </a:r>
            <a:r>
              <a:rPr lang="en-US" sz="1300" b="1" dirty="0" smtClean="0">
                <a:latin typeface="+mn-lt"/>
              </a:rPr>
              <a:t>Material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Standard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Matte</a:t>
            </a:r>
            <a:r>
              <a:rPr lang="en-US" sz="1300" dirty="0" smtClean="0">
                <a:latin typeface="+mn-lt"/>
              </a:rPr>
              <a:t> (first row, first option from the left). Click the button next to </a:t>
            </a:r>
            <a:r>
              <a:rPr lang="en-US" sz="1300" b="1" dirty="0" smtClean="0">
                <a:latin typeface="+mn-lt"/>
              </a:rPr>
              <a:t>Lighting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Neutral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Soft</a:t>
            </a:r>
            <a:r>
              <a:rPr lang="en-US" sz="1300" dirty="0" smtClean="0">
                <a:latin typeface="+mn-lt"/>
              </a:rPr>
              <a:t> (first row, third option from the left).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select the rounded rectangle. 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Clipboard</a:t>
            </a:r>
            <a:r>
              <a:rPr lang="en-US" sz="1300" dirty="0" smtClean="0">
                <a:latin typeface="+mn-lt"/>
              </a:rPr>
              <a:t> group, click the arrow under </a:t>
            </a:r>
            <a:r>
              <a:rPr lang="en-US" sz="1300" b="1" dirty="0" smtClean="0">
                <a:latin typeface="+mn-lt"/>
              </a:rPr>
              <a:t>Paste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Duplicate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duplicate rectangle. 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Drawing</a:t>
            </a:r>
            <a:r>
              <a:rPr lang="en-US" sz="1300" dirty="0" smtClean="0">
                <a:latin typeface="+mn-lt"/>
              </a:rPr>
              <a:t> group,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Click the arrow next to </a:t>
            </a:r>
            <a:r>
              <a:rPr lang="en-US" sz="1300" b="1" dirty="0" smtClean="0">
                <a:latin typeface="+mn-lt"/>
              </a:rPr>
              <a:t>Shape Fill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No Fill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Click the arrow next to </a:t>
            </a:r>
            <a:r>
              <a:rPr lang="en-US" sz="1300" b="1" dirty="0" smtClean="0">
                <a:latin typeface="+mn-lt"/>
              </a:rPr>
              <a:t>Shape Outline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No Outline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Drag the second rectangle above the first rectangle until the lower edge overlays the top edge of the first rectangle. (</a:t>
            </a:r>
            <a:r>
              <a:rPr lang="en-US" sz="1300" b="1" dirty="0" smtClean="0">
                <a:latin typeface="+mn-lt"/>
              </a:rPr>
              <a:t>Note: </a:t>
            </a:r>
            <a:r>
              <a:rPr lang="en-US" sz="130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Press and hold CTRL, and then select both rectangles. 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Drawing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Arrange</a:t>
            </a:r>
            <a:r>
              <a:rPr lang="en-US" sz="1300" dirty="0" smtClean="0">
                <a:latin typeface="+mn-lt"/>
              </a:rPr>
              <a:t>, and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Point to </a:t>
            </a:r>
            <a:r>
              <a:rPr lang="en-US" sz="1300" b="1" dirty="0" smtClean="0">
                <a:latin typeface="+mn-lt"/>
              </a:rPr>
              <a:t>Align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Align Selected Objects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Point to </a:t>
            </a:r>
            <a:r>
              <a:rPr lang="en-US" sz="1300" b="1" dirty="0" smtClean="0">
                <a:latin typeface="+mn-lt"/>
              </a:rPr>
              <a:t>Align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Align Center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Group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Drawing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Arrange</a:t>
            </a:r>
            <a:r>
              <a:rPr lang="en-US" sz="1300" dirty="0" smtClean="0">
                <a:latin typeface="+mn-lt"/>
              </a:rPr>
              <a:t>, point to </a:t>
            </a:r>
            <a:r>
              <a:rPr lang="en-US" sz="1300" b="1" dirty="0" smtClean="0">
                <a:latin typeface="+mn-lt"/>
              </a:rPr>
              <a:t>Align</a:t>
            </a:r>
            <a:r>
              <a:rPr lang="en-US" sz="1300" dirty="0" smtClean="0">
                <a:latin typeface="+mn-lt"/>
              </a:rPr>
              <a:t>, and then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Align to Slide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Align Middle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300" dirty="0" smtClean="0">
              <a:latin typeface="+mn-lt"/>
            </a:endParaRP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300" dirty="0" smtClean="0">
              <a:latin typeface="+mn-lt"/>
            </a:endParaRP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latin typeface="+mn-lt"/>
              </a:rPr>
              <a:t>To reproduce the dashed arc on this slide, do the following: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Drawing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Shapes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Basic Shapes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Arc</a:t>
            </a:r>
            <a:r>
              <a:rPr lang="en-US" sz="1300" dirty="0" smtClean="0">
                <a:latin typeface="+mn-lt"/>
              </a:rPr>
              <a:t> (third row, 12</a:t>
            </a:r>
            <a:r>
              <a:rPr lang="en-US" sz="1300" baseline="30000" dirty="0" smtClean="0">
                <a:latin typeface="+mn-lt"/>
              </a:rPr>
              <a:t>th</a:t>
            </a:r>
            <a:r>
              <a:rPr lang="en-US" sz="1300" dirty="0" smtClean="0">
                <a:latin typeface="+mn-lt"/>
              </a:rPr>
              <a:t> option from the left). On the slide, drag to draw an arc.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arc. 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Size</a:t>
            </a:r>
            <a:r>
              <a:rPr lang="en-US" sz="1300" dirty="0" smtClean="0">
                <a:latin typeface="+mn-lt"/>
              </a:rPr>
              <a:t> group,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Shape Height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7.5”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Shape Width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7.5”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With the arc still selected, 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Drawing</a:t>
            </a:r>
            <a:r>
              <a:rPr lang="en-US" sz="1300" dirty="0" smtClean="0">
                <a:latin typeface="+mn-lt"/>
              </a:rPr>
              <a:t> group, click the arrow next to </a:t>
            </a:r>
            <a:r>
              <a:rPr lang="en-US" sz="1300" b="1" dirty="0" smtClean="0">
                <a:latin typeface="+mn-lt"/>
              </a:rPr>
              <a:t>Shape Outline</a:t>
            </a:r>
            <a:r>
              <a:rPr lang="en-US" sz="1300" dirty="0" smtClean="0">
                <a:latin typeface="+mn-lt"/>
              </a:rPr>
              <a:t>,</a:t>
            </a:r>
            <a:r>
              <a:rPr lang="en-US" sz="1300" b="1" dirty="0" smtClean="0">
                <a:latin typeface="+mn-lt"/>
              </a:rPr>
              <a:t> </a:t>
            </a:r>
            <a:r>
              <a:rPr lang="en-US" sz="1300" dirty="0" smtClean="0">
                <a:latin typeface="+mn-lt"/>
              </a:rPr>
              <a:t>and then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Theme Colors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White, Background 1, Darker 15% </a:t>
            </a:r>
            <a:r>
              <a:rPr lang="en-US" sz="1300" dirty="0" smtClean="0">
                <a:latin typeface="+mn-lt"/>
              </a:rPr>
              <a:t>(third row, first option from the left).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Point to </a:t>
            </a:r>
            <a:r>
              <a:rPr lang="en-US" sz="1300" b="1" dirty="0" smtClean="0">
                <a:latin typeface="+mn-lt"/>
              </a:rPr>
              <a:t>Dashes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Dash </a:t>
            </a:r>
            <a:r>
              <a:rPr lang="en-US" sz="1300" dirty="0" smtClean="0">
                <a:latin typeface="+mn-lt"/>
              </a:rPr>
              <a:t>(fourth option from the top).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With the arc still selected, 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Drawing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Arrange</a:t>
            </a:r>
            <a:r>
              <a:rPr lang="en-US" sz="1300" dirty="0" smtClean="0">
                <a:latin typeface="+mn-lt"/>
              </a:rPr>
              <a:t>, point to </a:t>
            </a:r>
            <a:r>
              <a:rPr lang="en-US" sz="1300" b="1" dirty="0" smtClean="0">
                <a:latin typeface="+mn-lt"/>
              </a:rPr>
              <a:t>Align</a:t>
            </a:r>
            <a:r>
              <a:rPr lang="en-US" sz="1300" dirty="0" smtClean="0">
                <a:latin typeface="+mn-lt"/>
              </a:rPr>
              <a:t>, and then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Align to Slide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Align Middle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 smtClean="0">
              <a:latin typeface="+mn-lt"/>
            </a:endParaRP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 smtClean="0">
              <a:latin typeface="+mn-lt"/>
            </a:endParaRP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latin typeface="+mn-lt"/>
              </a:rPr>
              <a:t>To reproduce the half circle on this slide, do the following: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select the arc. 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Clipboard </a:t>
            </a:r>
            <a:r>
              <a:rPr lang="en-US" sz="1300" dirty="0" smtClean="0">
                <a:latin typeface="+mn-lt"/>
              </a:rPr>
              <a:t>group, click the arrow under </a:t>
            </a:r>
            <a:r>
              <a:rPr lang="en-US" sz="1300" b="1" dirty="0" smtClean="0">
                <a:latin typeface="+mn-lt"/>
              </a:rPr>
              <a:t>Paste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Duplicate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duplicate arc. 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Size</a:t>
            </a:r>
            <a:r>
              <a:rPr lang="en-US" sz="1300" dirty="0" smtClean="0">
                <a:latin typeface="+mn-lt"/>
              </a:rPr>
              <a:t> group,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Shape Height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3.33”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Shape Width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3.33”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With the second arc still selected, 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Shape Styles </a:t>
            </a:r>
            <a:r>
              <a:rPr lang="en-US" sz="1300" dirty="0" smtClean="0">
                <a:latin typeface="+mn-lt"/>
              </a:rPr>
              <a:t>group, click the arrow next to </a:t>
            </a:r>
            <a:r>
              <a:rPr lang="en-US" sz="1300" b="1" dirty="0" smtClean="0">
                <a:latin typeface="+mn-lt"/>
              </a:rPr>
              <a:t>Shape Fill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Theme Colors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White, Background 1, Darker 5% </a:t>
            </a:r>
            <a:r>
              <a:rPr lang="en-US" sz="1300" dirty="0" smtClean="0">
                <a:latin typeface="+mn-lt"/>
              </a:rPr>
              <a:t>(second row, first option from the left).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Shape Styles </a:t>
            </a:r>
            <a:r>
              <a:rPr lang="en-US" sz="1300" dirty="0" smtClean="0">
                <a:latin typeface="+mn-lt"/>
              </a:rPr>
              <a:t>group, click the arrow next to </a:t>
            </a:r>
            <a:r>
              <a:rPr lang="en-US" sz="1300" b="1" dirty="0" smtClean="0">
                <a:latin typeface="+mn-lt"/>
              </a:rPr>
              <a:t>Shape Outline</a:t>
            </a:r>
            <a:r>
              <a:rPr lang="en-US" sz="1300" dirty="0" smtClean="0">
                <a:latin typeface="+mn-lt"/>
              </a:rPr>
              <a:t>,</a:t>
            </a:r>
            <a:r>
              <a:rPr lang="en-US" sz="1300" b="1" dirty="0" smtClean="0">
                <a:latin typeface="+mn-lt"/>
              </a:rPr>
              <a:t> </a:t>
            </a:r>
            <a:r>
              <a:rPr lang="en-US" sz="1300" dirty="0" smtClean="0">
                <a:latin typeface="+mn-lt"/>
              </a:rPr>
              <a:t>and then click </a:t>
            </a:r>
            <a:r>
              <a:rPr lang="en-US" sz="1300" b="1" dirty="0" smtClean="0">
                <a:latin typeface="+mn-lt"/>
              </a:rPr>
              <a:t>No Outline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Shape Styles </a:t>
            </a:r>
            <a:r>
              <a:rPr lang="en-US" sz="1300" dirty="0" smtClean="0">
                <a:latin typeface="+mn-lt"/>
              </a:rPr>
              <a:t>group, click </a:t>
            </a:r>
            <a:r>
              <a:rPr lang="en-US" sz="1300" b="1" dirty="0" smtClean="0">
                <a:latin typeface="+mn-lt"/>
              </a:rPr>
              <a:t>Shape Effects</a:t>
            </a:r>
            <a:r>
              <a:rPr lang="en-US" sz="1300" dirty="0" smtClean="0">
                <a:latin typeface="+mn-lt"/>
              </a:rPr>
              <a:t>, point to </a:t>
            </a:r>
            <a:r>
              <a:rPr lang="en-US" sz="1300" b="1" dirty="0" smtClean="0">
                <a:latin typeface="+mn-lt"/>
              </a:rPr>
              <a:t>Shadow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Shadow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Options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Format Shape </a:t>
            </a:r>
            <a:r>
              <a:rPr lang="en-US" sz="1300" dirty="0" smtClean="0">
                <a:latin typeface="+mn-lt"/>
              </a:rPr>
              <a:t>dialog box, click </a:t>
            </a:r>
            <a:r>
              <a:rPr lang="en-US" sz="1300" b="1" dirty="0" smtClean="0">
                <a:latin typeface="+mn-lt"/>
              </a:rPr>
              <a:t>Shadow</a:t>
            </a:r>
            <a:r>
              <a:rPr lang="en-US" sz="1300" dirty="0" smtClean="0">
                <a:latin typeface="+mn-lt"/>
              </a:rPr>
              <a:t> in the left pane. In the </a:t>
            </a:r>
            <a:r>
              <a:rPr lang="en-US" sz="1300" b="1" dirty="0" smtClean="0">
                <a:latin typeface="+mn-lt"/>
              </a:rPr>
              <a:t>Shadow</a:t>
            </a:r>
            <a:r>
              <a:rPr lang="en-US" sz="1300" dirty="0" smtClean="0">
                <a:latin typeface="+mn-lt"/>
              </a:rPr>
              <a:t> pane, click the button next to </a:t>
            </a:r>
            <a:r>
              <a:rPr lang="en-US" sz="1300" b="1" dirty="0" smtClean="0">
                <a:latin typeface="+mn-lt"/>
              </a:rPr>
              <a:t>Presets</a:t>
            </a:r>
            <a:r>
              <a:rPr lang="en-US" sz="1300" dirty="0" smtClean="0">
                <a:latin typeface="+mn-lt"/>
              </a:rPr>
              <a:t>, under </a:t>
            </a:r>
            <a:r>
              <a:rPr lang="en-US" sz="1300" b="1" dirty="0" smtClean="0">
                <a:latin typeface="+mn-lt"/>
              </a:rPr>
              <a:t>Inner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Inside Right </a:t>
            </a:r>
            <a:r>
              <a:rPr lang="en-US" sz="1300" dirty="0" smtClean="0">
                <a:latin typeface="+mn-lt"/>
              </a:rPr>
              <a:t>(second row, third option from the left), and then do the following:</a:t>
            </a:r>
          </a:p>
          <a:p>
            <a:pPr marL="724959" lvl="1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Transparency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86%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Blur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24 pt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Angle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315</a:t>
            </a:r>
            <a:r>
              <a:rPr lang="en-US" sz="1300" b="1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Distance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4 pt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Drawing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Arrange</a:t>
            </a:r>
            <a:r>
              <a:rPr lang="en-US" sz="1300" dirty="0" smtClean="0">
                <a:latin typeface="+mn-lt"/>
              </a:rPr>
              <a:t>, and then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Point to </a:t>
            </a:r>
            <a:r>
              <a:rPr lang="en-US" sz="1300" b="1" dirty="0" smtClean="0">
                <a:latin typeface="+mn-lt"/>
              </a:rPr>
              <a:t>Align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Align to Slide</a:t>
            </a:r>
            <a:r>
              <a:rPr lang="en-US" sz="1300" i="1" dirty="0" smtClean="0">
                <a:latin typeface="+mn-lt"/>
              </a:rPr>
              <a:t>. </a:t>
            </a:r>
            <a:endParaRPr lang="en-US" sz="1300" dirty="0" smtClean="0">
              <a:latin typeface="+mn-lt"/>
            </a:endParaRP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Point to </a:t>
            </a:r>
            <a:r>
              <a:rPr lang="en-US" sz="1300" b="1" dirty="0" smtClean="0">
                <a:latin typeface="+mn-lt"/>
              </a:rPr>
              <a:t>Align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Align Middle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Send to Back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300" dirty="0" smtClean="0">
              <a:latin typeface="+mn-lt"/>
            </a:endParaRP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300" dirty="0" smtClean="0">
              <a:latin typeface="+mn-lt"/>
            </a:endParaRP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latin typeface="+mn-lt"/>
              </a:rPr>
              <a:t>To reproduce the button shapes on this slide, do the following: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Drawing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Shapes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Basic Shapes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Oval </a:t>
            </a:r>
            <a:r>
              <a:rPr lang="en-US" sz="1300" dirty="0" smtClean="0">
                <a:latin typeface="+mn-lt"/>
              </a:rPr>
              <a:t>(first row, second option from the left). On the slide, drag to draw an oval.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oval. 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Size</a:t>
            </a:r>
            <a:r>
              <a:rPr lang="en-US" sz="1300" dirty="0" smtClean="0">
                <a:latin typeface="+mn-lt"/>
              </a:rPr>
              <a:t> group,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Shape Height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0.34”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Shape Width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0.34”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Shape Styles </a:t>
            </a:r>
            <a:r>
              <a:rPr lang="en-US" sz="1300" dirty="0" smtClean="0">
                <a:latin typeface="+mn-lt"/>
              </a:rPr>
              <a:t>group, click </a:t>
            </a:r>
            <a:r>
              <a:rPr lang="en-US" sz="1300" b="1" dirty="0" smtClean="0">
                <a:latin typeface="+mn-lt"/>
              </a:rPr>
              <a:t>More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Light 1 Outline, Colored Fill – Dark 1</a:t>
            </a:r>
            <a:r>
              <a:rPr lang="en-US" sz="1300" dirty="0" smtClean="0">
                <a:latin typeface="+mn-lt"/>
              </a:rPr>
              <a:t> (third row, first option from the left).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bottom right corner of the </a:t>
            </a:r>
            <a:r>
              <a:rPr lang="en-US" sz="1300" b="1" dirty="0" smtClean="0">
                <a:latin typeface="+mn-lt"/>
              </a:rPr>
              <a:t>Shape Styles </a:t>
            </a:r>
            <a:r>
              <a:rPr lang="en-US" sz="1300" dirty="0" smtClean="0">
                <a:latin typeface="+mn-lt"/>
              </a:rPr>
              <a:t>group, click the </a:t>
            </a:r>
            <a:r>
              <a:rPr lang="en-US" sz="1300" b="1" dirty="0" smtClean="0">
                <a:latin typeface="+mn-lt"/>
              </a:rPr>
              <a:t>Format Shape </a:t>
            </a:r>
            <a:r>
              <a:rPr lang="en-US" sz="1300" dirty="0" smtClean="0">
                <a:latin typeface="+mn-lt"/>
              </a:rPr>
              <a:t>dialog box launcher. In the </a:t>
            </a:r>
            <a:r>
              <a:rPr lang="en-US" sz="1300" b="1" dirty="0" smtClean="0">
                <a:latin typeface="+mn-lt"/>
              </a:rPr>
              <a:t>Format Shape </a:t>
            </a:r>
            <a:r>
              <a:rPr lang="en-US" sz="1300" dirty="0" smtClean="0">
                <a:latin typeface="+mn-lt"/>
              </a:rPr>
              <a:t>dialog box, click </a:t>
            </a:r>
            <a:r>
              <a:rPr lang="en-US" sz="1300" b="1" dirty="0" smtClean="0">
                <a:latin typeface="+mn-lt"/>
              </a:rPr>
              <a:t>Fill</a:t>
            </a:r>
            <a:r>
              <a:rPr lang="en-US" sz="1300" dirty="0" smtClean="0">
                <a:latin typeface="+mn-lt"/>
              </a:rPr>
              <a:t> in the left pane. In the </a:t>
            </a:r>
            <a:r>
              <a:rPr lang="en-US" sz="1300" b="1" dirty="0" smtClean="0">
                <a:latin typeface="+mn-lt"/>
              </a:rPr>
              <a:t>Fill</a:t>
            </a:r>
            <a:r>
              <a:rPr lang="en-US" sz="1300" dirty="0" smtClean="0">
                <a:latin typeface="+mn-lt"/>
              </a:rPr>
              <a:t> pane, select </a:t>
            </a:r>
            <a:r>
              <a:rPr lang="en-US" sz="1300" b="1" dirty="0" smtClean="0">
                <a:latin typeface="+mn-lt"/>
              </a:rPr>
              <a:t>Solid Fill</a:t>
            </a:r>
            <a:r>
              <a:rPr lang="en-US" sz="1300" dirty="0" smtClean="0">
                <a:latin typeface="+mn-lt"/>
              </a:rPr>
              <a:t>. Click the button next to </a:t>
            </a:r>
            <a:r>
              <a:rPr lang="en-US" sz="1300" b="1" dirty="0" smtClean="0">
                <a:latin typeface="+mn-lt"/>
              </a:rPr>
              <a:t>Color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Theme Colors </a:t>
            </a: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Olive Green, Accent 3, Lighter 80</a:t>
            </a:r>
            <a:r>
              <a:rPr lang="en-US" sz="1300" b="1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300" b="1" dirty="0" smtClean="0">
                <a:latin typeface="+mn-lt"/>
              </a:rPr>
              <a:t> </a:t>
            </a:r>
            <a:r>
              <a:rPr lang="en-US" sz="1300" dirty="0" smtClean="0">
                <a:latin typeface="+mn-lt"/>
              </a:rPr>
              <a:t>(second row, seventh option from the left).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Also in the </a:t>
            </a:r>
            <a:r>
              <a:rPr lang="en-US" sz="1300" b="1" dirty="0" smtClean="0">
                <a:latin typeface="+mn-lt"/>
              </a:rPr>
              <a:t>Format Shape </a:t>
            </a:r>
            <a:r>
              <a:rPr lang="en-US" sz="1300" dirty="0" smtClean="0">
                <a:latin typeface="+mn-lt"/>
              </a:rPr>
              <a:t>dialog box, click </a:t>
            </a:r>
            <a:r>
              <a:rPr lang="en-US" sz="1300" b="1" dirty="0" smtClean="0">
                <a:latin typeface="+mn-lt"/>
              </a:rPr>
              <a:t>Line Color</a:t>
            </a:r>
            <a:r>
              <a:rPr lang="en-US" sz="1300" dirty="0" smtClean="0">
                <a:latin typeface="+mn-lt"/>
              </a:rPr>
              <a:t> in the left pane. In the </a:t>
            </a:r>
            <a:r>
              <a:rPr lang="en-US" sz="1300" b="1" dirty="0" smtClean="0">
                <a:latin typeface="+mn-lt"/>
              </a:rPr>
              <a:t>Line Color</a:t>
            </a:r>
            <a:r>
              <a:rPr lang="en-US" sz="1300" dirty="0" smtClean="0">
                <a:latin typeface="+mn-lt"/>
              </a:rPr>
              <a:t> pane, select </a:t>
            </a:r>
            <a:r>
              <a:rPr lang="en-US" sz="1300" b="1" dirty="0" smtClean="0">
                <a:latin typeface="+mn-lt"/>
              </a:rPr>
              <a:t>No line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Also in the </a:t>
            </a:r>
            <a:r>
              <a:rPr lang="en-US" sz="1300" b="1" dirty="0" smtClean="0">
                <a:latin typeface="+mn-lt"/>
              </a:rPr>
              <a:t>Format Shape </a:t>
            </a:r>
            <a:r>
              <a:rPr lang="en-US" sz="1300" dirty="0" smtClean="0">
                <a:latin typeface="+mn-lt"/>
              </a:rPr>
              <a:t>dialog box, click </a:t>
            </a:r>
            <a:r>
              <a:rPr lang="en-US" sz="1300" b="1" dirty="0" smtClean="0">
                <a:latin typeface="+mn-lt"/>
              </a:rPr>
              <a:t>Shadow </a:t>
            </a:r>
            <a:r>
              <a:rPr lang="en-US" sz="1300" dirty="0" smtClean="0">
                <a:latin typeface="+mn-lt"/>
              </a:rPr>
              <a:t>in the left pane. In the </a:t>
            </a:r>
            <a:r>
              <a:rPr lang="en-US" sz="1300" b="1" dirty="0" smtClean="0">
                <a:latin typeface="+mn-lt"/>
              </a:rPr>
              <a:t>Shadow</a:t>
            </a:r>
            <a:r>
              <a:rPr lang="en-US" sz="1300" dirty="0" smtClean="0">
                <a:latin typeface="+mn-lt"/>
              </a:rPr>
              <a:t> pane, click the button next to </a:t>
            </a:r>
            <a:r>
              <a:rPr lang="en-US" sz="1300" b="1" dirty="0" smtClean="0">
                <a:latin typeface="+mn-lt"/>
              </a:rPr>
              <a:t>Presets</a:t>
            </a:r>
            <a:r>
              <a:rPr lang="en-US" sz="1300" dirty="0" smtClean="0">
                <a:latin typeface="+mn-lt"/>
              </a:rPr>
              <a:t>, under </a:t>
            </a:r>
            <a:r>
              <a:rPr lang="en-US" sz="1300" b="1" dirty="0" smtClean="0">
                <a:latin typeface="+mn-lt"/>
              </a:rPr>
              <a:t>Outer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Offset Bottom </a:t>
            </a:r>
            <a:r>
              <a:rPr lang="en-US" sz="1300" dirty="0" smtClean="0">
                <a:latin typeface="+mn-lt"/>
              </a:rPr>
              <a:t>(first row, second option from the left), and then do the following:</a:t>
            </a:r>
          </a:p>
          <a:p>
            <a:pPr marL="724959" lvl="1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Transparency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0%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Size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100%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Blur </a:t>
            </a:r>
            <a:r>
              <a:rPr lang="en-US" sz="1300" dirty="0" smtClean="0">
                <a:latin typeface="+mn-lt"/>
              </a:rPr>
              <a:t>box, enter </a:t>
            </a:r>
            <a:r>
              <a:rPr lang="en-US" sz="1300" b="1" dirty="0" smtClean="0">
                <a:latin typeface="+mn-lt"/>
              </a:rPr>
              <a:t>8.5 pt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Angle </a:t>
            </a:r>
            <a:r>
              <a:rPr lang="en-US" sz="1300" dirty="0" smtClean="0">
                <a:latin typeface="+mn-lt"/>
              </a:rPr>
              <a:t>box, enter </a:t>
            </a:r>
            <a:r>
              <a:rPr lang="en-US" sz="1300" b="1" dirty="0" smtClean="0">
                <a:latin typeface="+mn-lt"/>
              </a:rPr>
              <a:t>90</a:t>
            </a:r>
            <a:r>
              <a:rPr lang="en-US" sz="1300" b="1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Distance </a:t>
            </a:r>
            <a:r>
              <a:rPr lang="en-US" sz="1300" dirty="0" smtClean="0">
                <a:latin typeface="+mn-lt"/>
              </a:rPr>
              <a:t>box, enter </a:t>
            </a:r>
            <a:r>
              <a:rPr lang="en-US" sz="1300" b="1" dirty="0" smtClean="0">
                <a:latin typeface="+mn-lt"/>
              </a:rPr>
              <a:t>1 pt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Also in the </a:t>
            </a:r>
            <a:r>
              <a:rPr lang="en-US" sz="1300" b="1" dirty="0" smtClean="0">
                <a:latin typeface="+mn-lt"/>
              </a:rPr>
              <a:t>Format Shape </a:t>
            </a:r>
            <a:r>
              <a:rPr lang="en-US" sz="1300" dirty="0" smtClean="0">
                <a:latin typeface="+mn-lt"/>
              </a:rPr>
              <a:t>dialog box, click </a:t>
            </a:r>
            <a:r>
              <a:rPr lang="en-US" sz="1300" b="1" dirty="0" smtClean="0">
                <a:latin typeface="+mn-lt"/>
              </a:rPr>
              <a:t>3-D Format</a:t>
            </a:r>
            <a:r>
              <a:rPr lang="en-US" sz="1300" dirty="0" smtClean="0">
                <a:latin typeface="+mn-lt"/>
              </a:rPr>
              <a:t> in the left pane, and then do the following in the </a:t>
            </a:r>
            <a:r>
              <a:rPr lang="en-US" sz="1300" b="1" dirty="0" smtClean="0">
                <a:latin typeface="+mn-lt"/>
              </a:rPr>
              <a:t>3-D Format </a:t>
            </a:r>
            <a:r>
              <a:rPr lang="en-US" sz="1300" dirty="0" smtClean="0">
                <a:latin typeface="+mn-lt"/>
              </a:rPr>
              <a:t>pane: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Bevel</a:t>
            </a:r>
            <a:r>
              <a:rPr lang="en-US" sz="1300" dirty="0" smtClean="0">
                <a:latin typeface="+mn-lt"/>
              </a:rPr>
              <a:t>, click the button next to </a:t>
            </a:r>
            <a:r>
              <a:rPr lang="en-US" sz="1300" b="1" dirty="0" smtClean="0">
                <a:latin typeface="+mn-lt"/>
              </a:rPr>
              <a:t>Top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Bevel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Art Deco</a:t>
            </a:r>
            <a:r>
              <a:rPr lang="en-US" sz="1300" dirty="0" smtClean="0">
                <a:latin typeface="+mn-lt"/>
              </a:rPr>
              <a:t> (third row, fourth option from the left). Next to </a:t>
            </a:r>
            <a:r>
              <a:rPr lang="en-US" sz="1300" b="1" dirty="0" smtClean="0">
                <a:latin typeface="+mn-lt"/>
              </a:rPr>
              <a:t>Top</a:t>
            </a:r>
            <a:r>
              <a:rPr lang="en-US" sz="1300" dirty="0" smtClean="0">
                <a:latin typeface="+mn-lt"/>
              </a:rPr>
              <a:t>, in the </a:t>
            </a:r>
            <a:r>
              <a:rPr lang="en-US" sz="1300" b="1" dirty="0" smtClean="0">
                <a:latin typeface="+mn-lt"/>
              </a:rPr>
              <a:t>Width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5 pt</a:t>
            </a:r>
            <a:r>
              <a:rPr lang="en-US" sz="1300" dirty="0" smtClean="0">
                <a:latin typeface="+mn-lt"/>
              </a:rPr>
              <a:t>, and in the </a:t>
            </a:r>
            <a:r>
              <a:rPr lang="en-US" sz="1300" b="1" dirty="0" smtClean="0">
                <a:latin typeface="+mn-lt"/>
              </a:rPr>
              <a:t>Height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5 pt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Contour</a:t>
            </a:r>
            <a:r>
              <a:rPr lang="en-US" sz="1300" dirty="0" smtClean="0">
                <a:latin typeface="+mn-lt"/>
              </a:rPr>
              <a:t>, click the button next to </a:t>
            </a:r>
            <a:r>
              <a:rPr lang="en-US" sz="1300" b="1" dirty="0" smtClean="0">
                <a:latin typeface="+mn-lt"/>
              </a:rPr>
              <a:t>Color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Theme Colors </a:t>
            </a: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White, Background 1 </a:t>
            </a:r>
            <a:r>
              <a:rPr lang="en-US" sz="1300" dirty="0" smtClean="0">
                <a:latin typeface="+mn-lt"/>
              </a:rPr>
              <a:t>(first row, first option from the left). In the </a:t>
            </a:r>
            <a:r>
              <a:rPr lang="en-US" sz="1300" b="1" dirty="0" smtClean="0">
                <a:latin typeface="+mn-lt"/>
              </a:rPr>
              <a:t>Size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3.5 pt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Under </a:t>
            </a:r>
            <a:r>
              <a:rPr lang="en-US" sz="1300" b="1" dirty="0" smtClean="0">
                <a:latin typeface="+mn-lt"/>
              </a:rPr>
              <a:t>Surface</a:t>
            </a:r>
            <a:r>
              <a:rPr lang="en-US" sz="1300" dirty="0" smtClean="0">
                <a:latin typeface="+mn-lt"/>
              </a:rPr>
              <a:t>, click the button next to </a:t>
            </a:r>
            <a:r>
              <a:rPr lang="en-US" sz="1300" b="1" dirty="0" smtClean="0">
                <a:latin typeface="+mn-lt"/>
              </a:rPr>
              <a:t>Material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Standard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Matte </a:t>
            </a:r>
            <a:r>
              <a:rPr lang="en-US" sz="1300" dirty="0" smtClean="0">
                <a:latin typeface="+mn-lt"/>
              </a:rPr>
              <a:t>(first row, first option from the left). Click the button next to </a:t>
            </a:r>
            <a:r>
              <a:rPr lang="en-US" sz="1300" b="1" dirty="0" smtClean="0">
                <a:latin typeface="+mn-lt"/>
              </a:rPr>
              <a:t>Lighting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Neutral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Soft </a:t>
            </a:r>
            <a:r>
              <a:rPr lang="en-US" sz="1300" dirty="0" smtClean="0">
                <a:latin typeface="+mn-lt"/>
              </a:rPr>
              <a:t>(first row, third option from the left).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select the oval. 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bottom right corner of the </a:t>
            </a:r>
            <a:r>
              <a:rPr lang="en-US" sz="1300" b="1" dirty="0" smtClean="0">
                <a:latin typeface="+mn-lt"/>
              </a:rPr>
              <a:t>Size </a:t>
            </a:r>
            <a:r>
              <a:rPr lang="en-US" sz="1300" dirty="0" smtClean="0">
                <a:latin typeface="+mn-lt"/>
              </a:rPr>
              <a:t>group, click the </a:t>
            </a:r>
            <a:r>
              <a:rPr lang="en-US" sz="1300" b="1" dirty="0" smtClean="0">
                <a:latin typeface="+mn-lt"/>
              </a:rPr>
              <a:t>Size and Position </a:t>
            </a:r>
            <a:r>
              <a:rPr lang="en-US" sz="1300" dirty="0" smtClean="0">
                <a:latin typeface="+mn-lt"/>
              </a:rPr>
              <a:t>dialog box launcher. In the </a:t>
            </a:r>
            <a:r>
              <a:rPr lang="en-US" sz="1300" b="1" dirty="0" smtClean="0">
                <a:latin typeface="+mn-lt"/>
              </a:rPr>
              <a:t>Size and Position </a:t>
            </a:r>
            <a:r>
              <a:rPr lang="en-US" sz="1300" dirty="0" smtClean="0">
                <a:latin typeface="+mn-lt"/>
              </a:rPr>
              <a:t>dialog box, on the </a:t>
            </a:r>
            <a:r>
              <a:rPr lang="en-US" sz="1300" b="1" dirty="0" smtClean="0">
                <a:latin typeface="+mn-lt"/>
              </a:rPr>
              <a:t>Position</a:t>
            </a:r>
            <a:r>
              <a:rPr lang="en-US" sz="1300" dirty="0" smtClean="0">
                <a:latin typeface="+mn-lt"/>
              </a:rPr>
              <a:t> tab,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Horizontal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2.98”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Vertical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1.5”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oval. 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Clipboard</a:t>
            </a:r>
            <a:r>
              <a:rPr lang="en-US" sz="1300" dirty="0" smtClean="0">
                <a:latin typeface="+mn-lt"/>
              </a:rPr>
              <a:t> group, click the arrow under </a:t>
            </a:r>
            <a:r>
              <a:rPr lang="en-US" sz="1300" b="1" dirty="0" smtClean="0">
                <a:latin typeface="+mn-lt"/>
              </a:rPr>
              <a:t>Paste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Duplicate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duplicate oval. 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bottom right corner of the </a:t>
            </a:r>
            <a:r>
              <a:rPr lang="en-US" sz="1300" b="1" dirty="0" smtClean="0">
                <a:latin typeface="+mn-lt"/>
              </a:rPr>
              <a:t>Size </a:t>
            </a:r>
            <a:r>
              <a:rPr lang="en-US" sz="1300" dirty="0" smtClean="0">
                <a:latin typeface="+mn-lt"/>
              </a:rPr>
              <a:t>group, click the </a:t>
            </a:r>
            <a:r>
              <a:rPr lang="en-US" sz="1300" b="1" dirty="0" smtClean="0">
                <a:latin typeface="+mn-lt"/>
              </a:rPr>
              <a:t>Size and Position </a:t>
            </a:r>
            <a:r>
              <a:rPr lang="en-US" sz="1300" dirty="0" smtClean="0">
                <a:latin typeface="+mn-lt"/>
              </a:rPr>
              <a:t>dialog box launcher. In the </a:t>
            </a:r>
            <a:r>
              <a:rPr lang="en-US" sz="1300" b="1" dirty="0" smtClean="0">
                <a:latin typeface="+mn-lt"/>
              </a:rPr>
              <a:t>Size and Position </a:t>
            </a:r>
            <a:r>
              <a:rPr lang="en-US" sz="1300" dirty="0" smtClean="0">
                <a:latin typeface="+mn-lt"/>
              </a:rPr>
              <a:t>dialog box, on the </a:t>
            </a:r>
            <a:r>
              <a:rPr lang="en-US" sz="1300" b="1" dirty="0" smtClean="0">
                <a:latin typeface="+mn-lt"/>
              </a:rPr>
              <a:t>Position</a:t>
            </a:r>
            <a:r>
              <a:rPr lang="en-US" sz="1300" dirty="0" smtClean="0">
                <a:latin typeface="+mn-lt"/>
              </a:rPr>
              <a:t> tab,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Horizontal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3.52”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Vertical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2.98”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Repeat step 9 two more times, for a total of four ovals. Under </a:t>
            </a:r>
            <a:r>
              <a:rPr lang="en-US" sz="1300" b="1" dirty="0" smtClean="0">
                <a:latin typeface="+mn-lt"/>
              </a:rPr>
              <a:t>Drawing Tools</a:t>
            </a:r>
            <a:r>
              <a:rPr lang="en-US" sz="1300" dirty="0" smtClean="0">
                <a:latin typeface="+mn-lt"/>
              </a:rPr>
              <a:t>, on the </a:t>
            </a:r>
            <a:r>
              <a:rPr lang="en-US" sz="1300" b="1" dirty="0" smtClean="0">
                <a:latin typeface="+mn-lt"/>
              </a:rPr>
              <a:t>Format</a:t>
            </a:r>
            <a:r>
              <a:rPr lang="en-US" sz="1300" dirty="0" smtClean="0">
                <a:latin typeface="+mn-lt"/>
              </a:rPr>
              <a:t> tab, in the bottom right corner of the </a:t>
            </a:r>
            <a:r>
              <a:rPr lang="en-US" sz="1300" b="1" dirty="0" smtClean="0">
                <a:latin typeface="+mn-lt"/>
              </a:rPr>
              <a:t>Size </a:t>
            </a:r>
            <a:r>
              <a:rPr lang="en-US" sz="1300" dirty="0" smtClean="0">
                <a:latin typeface="+mn-lt"/>
              </a:rPr>
              <a:t>group, click the </a:t>
            </a:r>
            <a:r>
              <a:rPr lang="en-US" sz="1300" b="1" dirty="0" smtClean="0">
                <a:latin typeface="+mn-lt"/>
              </a:rPr>
              <a:t>Size and Position </a:t>
            </a:r>
            <a:r>
              <a:rPr lang="en-US" sz="1300" dirty="0" smtClean="0">
                <a:latin typeface="+mn-lt"/>
              </a:rPr>
              <a:t>dialog box launcher. In the </a:t>
            </a:r>
            <a:r>
              <a:rPr lang="en-US" sz="1300" b="1" dirty="0" smtClean="0">
                <a:latin typeface="+mn-lt"/>
              </a:rPr>
              <a:t>Size and Position </a:t>
            </a:r>
            <a:r>
              <a:rPr lang="en-US" sz="1300" dirty="0" smtClean="0">
                <a:latin typeface="+mn-lt"/>
              </a:rPr>
              <a:t>dialog box, on the </a:t>
            </a:r>
            <a:r>
              <a:rPr lang="en-US" sz="1300" b="1" dirty="0" smtClean="0">
                <a:latin typeface="+mn-lt"/>
              </a:rPr>
              <a:t>Position</a:t>
            </a:r>
            <a:r>
              <a:rPr lang="en-US" sz="1300" dirty="0" smtClean="0">
                <a:latin typeface="+mn-lt"/>
              </a:rPr>
              <a:t> tab, do the following to position the third and fourth ovals: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Select the third oval on the slide, and then enter </a:t>
            </a:r>
            <a:r>
              <a:rPr lang="en-US" sz="1300" b="1" dirty="0" smtClean="0">
                <a:latin typeface="+mn-lt"/>
              </a:rPr>
              <a:t>3.52” </a:t>
            </a: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Horizontal</a:t>
            </a:r>
            <a:r>
              <a:rPr lang="en-US" sz="1300" dirty="0" smtClean="0">
                <a:latin typeface="+mn-lt"/>
              </a:rPr>
              <a:t> box and </a:t>
            </a:r>
            <a:r>
              <a:rPr lang="en-US" sz="1300" b="1" dirty="0" smtClean="0">
                <a:latin typeface="+mn-lt"/>
              </a:rPr>
              <a:t>4.27” </a:t>
            </a:r>
            <a:r>
              <a:rPr lang="en-US" sz="1300" dirty="0" smtClean="0">
                <a:latin typeface="+mn-lt"/>
              </a:rPr>
              <a:t>in the</a:t>
            </a:r>
            <a:r>
              <a:rPr lang="en-US" sz="1300" b="1" dirty="0" smtClean="0">
                <a:latin typeface="+mn-lt"/>
              </a:rPr>
              <a:t> Vertical </a:t>
            </a:r>
            <a:r>
              <a:rPr lang="en-US" sz="1300" dirty="0" smtClean="0">
                <a:latin typeface="+mn-lt"/>
              </a:rPr>
              <a:t>box.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Select the fourth oval on the slide, and then enter </a:t>
            </a:r>
            <a:r>
              <a:rPr lang="en-US" sz="1300" b="1" dirty="0" smtClean="0">
                <a:latin typeface="+mn-lt"/>
              </a:rPr>
              <a:t>2.99” </a:t>
            </a: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Horizontal</a:t>
            </a:r>
            <a:r>
              <a:rPr lang="en-US" sz="1300" dirty="0" smtClean="0">
                <a:latin typeface="+mn-lt"/>
              </a:rPr>
              <a:t> box and </a:t>
            </a:r>
            <a:r>
              <a:rPr lang="en-US" sz="1300" b="1" dirty="0" smtClean="0">
                <a:latin typeface="+mn-lt"/>
              </a:rPr>
              <a:t>5.66” </a:t>
            </a:r>
            <a:r>
              <a:rPr lang="en-US" sz="1300" dirty="0" smtClean="0">
                <a:latin typeface="+mn-lt"/>
              </a:rPr>
              <a:t>in the</a:t>
            </a:r>
            <a:r>
              <a:rPr lang="en-US" sz="1300" b="1" dirty="0" smtClean="0">
                <a:latin typeface="+mn-lt"/>
              </a:rPr>
              <a:t> Vertical </a:t>
            </a:r>
            <a:r>
              <a:rPr lang="en-US" sz="1300" dirty="0" smtClean="0">
                <a:latin typeface="+mn-lt"/>
              </a:rPr>
              <a:t>box.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300" dirty="0" smtClean="0">
              <a:latin typeface="+mn-lt"/>
            </a:endParaRP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300" dirty="0" smtClean="0">
              <a:latin typeface="+mn-lt"/>
            </a:endParaRP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latin typeface="+mn-lt"/>
              </a:rPr>
              <a:t>To reproduce the text on this slide, do the following: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</a:t>
            </a:r>
            <a:r>
              <a:rPr lang="en-US" sz="1300" b="1" dirty="0" smtClean="0">
                <a:latin typeface="+mn-lt"/>
              </a:rPr>
              <a:t>Insert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Text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Text Box</a:t>
            </a:r>
            <a:r>
              <a:rPr lang="en-US" sz="1300" dirty="0" smtClean="0">
                <a:latin typeface="+mn-lt"/>
              </a:rPr>
              <a:t>, and then on the slide, drag to draw the text box.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Enter text in the text box and select the text. 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Font</a:t>
            </a:r>
            <a:r>
              <a:rPr lang="en-US" sz="1300" dirty="0" smtClean="0">
                <a:latin typeface="+mn-lt"/>
              </a:rPr>
              <a:t> group, do the following: 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Font </a:t>
            </a:r>
            <a:r>
              <a:rPr lang="en-US" sz="1300" dirty="0" smtClean="0">
                <a:latin typeface="+mn-lt"/>
              </a:rPr>
              <a:t>list, select </a:t>
            </a:r>
            <a:r>
              <a:rPr lang="en-US" sz="1300" b="1" dirty="0" smtClean="0">
                <a:latin typeface="+mn-lt"/>
              </a:rPr>
              <a:t>Corbel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Font Size </a:t>
            </a:r>
            <a:r>
              <a:rPr lang="en-US" sz="1300" dirty="0" smtClean="0">
                <a:latin typeface="+mn-lt"/>
              </a:rPr>
              <a:t>list, select </a:t>
            </a:r>
            <a:r>
              <a:rPr lang="en-US" sz="1300" b="1" dirty="0" smtClean="0">
                <a:latin typeface="+mn-lt"/>
              </a:rPr>
              <a:t>22</a:t>
            </a:r>
            <a:r>
              <a:rPr lang="en-US" sz="1300" dirty="0" smtClean="0">
                <a:latin typeface="+mn-lt"/>
              </a:rPr>
              <a:t>.</a:t>
            </a:r>
            <a:r>
              <a:rPr lang="en-US" sz="1300" b="1" dirty="0" smtClean="0">
                <a:latin typeface="+mn-lt"/>
              </a:rPr>
              <a:t> </a:t>
            </a:r>
            <a:endParaRPr lang="en-US" sz="1300" dirty="0" smtClean="0">
              <a:latin typeface="+mn-lt"/>
            </a:endParaRP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Click the arrow next to </a:t>
            </a:r>
            <a:r>
              <a:rPr lang="en-US" sz="1300" b="1" dirty="0" smtClean="0">
                <a:latin typeface="+mn-lt"/>
              </a:rPr>
              <a:t>Font Color</a:t>
            </a:r>
            <a:r>
              <a:rPr lang="en-US" sz="1300" dirty="0" smtClean="0">
                <a:latin typeface="+mn-lt"/>
              </a:rPr>
              <a:t>, and then under </a:t>
            </a:r>
            <a:r>
              <a:rPr lang="en-US" sz="1300" b="1" dirty="0" smtClean="0">
                <a:latin typeface="+mn-lt"/>
              </a:rPr>
              <a:t>Theme Colors</a:t>
            </a:r>
            <a:r>
              <a:rPr lang="en-US" sz="1300" dirty="0" smtClean="0">
                <a:latin typeface="+mn-lt"/>
              </a:rPr>
              <a:t> click </a:t>
            </a:r>
            <a:r>
              <a:rPr lang="en-US" sz="1300" b="1" dirty="0" smtClean="0">
                <a:latin typeface="+mn-lt"/>
              </a:rPr>
              <a:t>White, Background 1, Darker 50% </a:t>
            </a:r>
            <a:r>
              <a:rPr lang="en-US" sz="1300" dirty="0" smtClean="0">
                <a:latin typeface="+mn-lt"/>
              </a:rPr>
              <a:t>(sixth row, first option from the left).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Paragraph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Align Text Left </a:t>
            </a:r>
            <a:r>
              <a:rPr lang="en-US" sz="1300" dirty="0" smtClean="0">
                <a:latin typeface="+mn-lt"/>
              </a:rPr>
              <a:t>to align the text left in the text box.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drag the text box to the right of the first oval.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text box. 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Clipboard </a:t>
            </a:r>
            <a:r>
              <a:rPr lang="en-US" sz="1300" dirty="0" smtClean="0">
                <a:latin typeface="+mn-lt"/>
              </a:rPr>
              <a:t>group, click the arrow under </a:t>
            </a:r>
            <a:r>
              <a:rPr lang="en-US" sz="1300" b="1" dirty="0" smtClean="0">
                <a:latin typeface="+mn-lt"/>
              </a:rPr>
              <a:t>Paste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Duplicate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in the text box and edit the text.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Drag the second text box to the right of the second oval.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300" i="1" dirty="0" smtClean="0">
              <a:latin typeface="+mn-lt"/>
            </a:endParaRPr>
          </a:p>
          <a:p>
            <a:endParaRPr lang="en-US" sz="1300" i="1" dirty="0" smtClean="0">
              <a:latin typeface="+mn-lt"/>
            </a:endParaRPr>
          </a:p>
          <a:p>
            <a:r>
              <a:rPr lang="en-US" sz="1300" dirty="0" smtClean="0">
                <a:latin typeface="+mn-lt"/>
              </a:rPr>
              <a:t>To reproduce the animation effects on this slide, do the following: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</a:t>
            </a:r>
            <a:r>
              <a:rPr lang="en-US" sz="1300" b="1" dirty="0" smtClean="0">
                <a:latin typeface="+mn-lt"/>
              </a:rPr>
              <a:t>Animations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Animations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Custom Animation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</a:t>
            </a:r>
            <a:r>
              <a:rPr lang="en-US" sz="1300" b="1" dirty="0" smtClean="0">
                <a:latin typeface="+mn-lt"/>
              </a:rPr>
              <a:t>Home</a:t>
            </a:r>
            <a:r>
              <a:rPr lang="en-US" sz="1300" dirty="0" smtClean="0">
                <a:latin typeface="+mn-lt"/>
              </a:rPr>
              <a:t> tab, in the </a:t>
            </a:r>
            <a:r>
              <a:rPr lang="en-US" sz="1300" b="1" dirty="0" smtClean="0">
                <a:latin typeface="+mn-lt"/>
              </a:rPr>
              <a:t>Editing</a:t>
            </a:r>
            <a:r>
              <a:rPr lang="en-US" sz="1300" dirty="0" smtClean="0">
                <a:latin typeface="+mn-lt"/>
              </a:rPr>
              <a:t> group, click </a:t>
            </a:r>
            <a:r>
              <a:rPr lang="en-US" sz="1300" b="1" dirty="0" smtClean="0">
                <a:latin typeface="+mn-lt"/>
              </a:rPr>
              <a:t>Select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Selection Pane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Selection and Visibility</a:t>
            </a:r>
            <a:r>
              <a:rPr lang="en-US" sz="1300" dirty="0" smtClean="0">
                <a:latin typeface="+mn-lt"/>
              </a:rPr>
              <a:t> pane, select the rectangle group.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Animation</a:t>
            </a:r>
            <a:r>
              <a:rPr lang="en-US" sz="1300" dirty="0" smtClean="0">
                <a:latin typeface="+mn-lt"/>
              </a:rPr>
              <a:t> task pane, do the following:</a:t>
            </a:r>
          </a:p>
          <a:p>
            <a:pPr marL="724959" lvl="1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Add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Effect</a:t>
            </a:r>
            <a:r>
              <a:rPr lang="en-US" sz="1300" dirty="0" smtClean="0">
                <a:latin typeface="+mn-lt"/>
              </a:rPr>
              <a:t>, point to </a:t>
            </a:r>
            <a:r>
              <a:rPr lang="en-US" sz="1300" b="1" dirty="0" smtClean="0">
                <a:latin typeface="+mn-lt"/>
              </a:rPr>
              <a:t>Emphasis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More Effects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Add Emphasis Effect </a:t>
            </a:r>
            <a:r>
              <a:rPr lang="en-US" sz="1300" dirty="0" smtClean="0">
                <a:latin typeface="+mn-lt"/>
              </a:rPr>
              <a:t>dialog box, under </a:t>
            </a:r>
            <a:r>
              <a:rPr lang="en-US" sz="1300" b="1" dirty="0" smtClean="0">
                <a:latin typeface="+mn-lt"/>
              </a:rPr>
              <a:t>Basic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Spin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Select the animation effect (spin effect for the rectangle group). Under </a:t>
            </a:r>
            <a:r>
              <a:rPr lang="en-US" sz="1300" b="1" dirty="0" smtClean="0">
                <a:latin typeface="+mn-lt"/>
              </a:rPr>
              <a:t>Modify: Spin</a:t>
            </a:r>
            <a:r>
              <a:rPr lang="en-US" sz="1300" dirty="0" smtClean="0">
                <a:latin typeface="+mn-lt"/>
              </a:rPr>
              <a:t>, do the following: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Start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With Previous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Amount </a:t>
            </a:r>
            <a:r>
              <a:rPr lang="en-US" sz="1300" dirty="0" smtClean="0">
                <a:latin typeface="+mn-lt"/>
              </a:rPr>
              <a:t>list,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123</a:t>
            </a:r>
            <a:r>
              <a:rPr lang="en-US" sz="1300" b="1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300" dirty="0" smtClean="0">
                <a:latin typeface="+mn-lt"/>
                <a:ea typeface="Verdana"/>
                <a:cs typeface="Verdana"/>
              </a:rPr>
              <a:t>,</a:t>
            </a:r>
            <a:r>
              <a:rPr lang="en-US" sz="1300" b="1" dirty="0" smtClean="0">
                <a:latin typeface="+mn-lt"/>
                <a:ea typeface="Verdana"/>
                <a:cs typeface="Verdana"/>
              </a:rPr>
              <a:t> </a:t>
            </a:r>
            <a:r>
              <a:rPr lang="en-US" sz="1300" dirty="0" smtClean="0">
                <a:latin typeface="+mn-lt"/>
              </a:rPr>
              <a:t>and then press ENTER. Also in the </a:t>
            </a:r>
            <a:r>
              <a:rPr lang="en-US" sz="1300" b="1" dirty="0" smtClean="0">
                <a:latin typeface="+mn-lt"/>
              </a:rPr>
              <a:t>Amount</a:t>
            </a:r>
            <a:r>
              <a:rPr lang="en-US" sz="1300" dirty="0" smtClean="0">
                <a:latin typeface="+mn-lt"/>
              </a:rPr>
              <a:t> list, click </a:t>
            </a:r>
            <a:r>
              <a:rPr lang="en-US" sz="1300" b="1" dirty="0" smtClean="0">
                <a:latin typeface="+mn-lt"/>
              </a:rPr>
              <a:t>Counterclockwise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Speed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Fast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On the slide, select the first oval.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Animation</a:t>
            </a:r>
            <a:r>
              <a:rPr lang="en-US" sz="1300" dirty="0" smtClean="0">
                <a:latin typeface="+mn-lt"/>
              </a:rPr>
              <a:t> task pane,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Add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Effect</a:t>
            </a:r>
            <a:r>
              <a:rPr lang="en-US" sz="1300" dirty="0" smtClean="0">
                <a:latin typeface="+mn-lt"/>
              </a:rPr>
              <a:t>, point to </a:t>
            </a:r>
            <a:r>
              <a:rPr lang="en-US" sz="1300" b="1" dirty="0" smtClean="0">
                <a:latin typeface="+mn-lt"/>
              </a:rPr>
              <a:t>Emphasis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More Effects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Add Emphasis Effect </a:t>
            </a:r>
            <a:r>
              <a:rPr lang="en-US" sz="1300" dirty="0" smtClean="0">
                <a:latin typeface="+mn-lt"/>
              </a:rPr>
              <a:t>dialog box, under </a:t>
            </a:r>
            <a:r>
              <a:rPr lang="en-US" sz="1300" b="1" dirty="0" smtClean="0">
                <a:latin typeface="+mn-lt"/>
              </a:rPr>
              <a:t>Basic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Change Fill Color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Select the second animation effect (change fill color effect for the first oval). Under </a:t>
            </a:r>
            <a:r>
              <a:rPr lang="en-US" sz="1300" b="1" dirty="0" smtClean="0">
                <a:latin typeface="+mn-lt"/>
              </a:rPr>
              <a:t>Modify: Change Fill Color</a:t>
            </a:r>
            <a:r>
              <a:rPr lang="en-US" sz="1300" dirty="0" smtClean="0">
                <a:latin typeface="+mn-lt"/>
              </a:rPr>
              <a:t>, do the following: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Start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After Previous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Fill Color </a:t>
            </a:r>
            <a:r>
              <a:rPr lang="en-US" sz="1300" dirty="0" smtClean="0">
                <a:latin typeface="+mn-lt"/>
              </a:rPr>
              <a:t>list, click </a:t>
            </a:r>
            <a:r>
              <a:rPr lang="en-US" sz="1300" b="1" dirty="0" smtClean="0">
                <a:latin typeface="+mn-lt"/>
              </a:rPr>
              <a:t>More Colors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Colors</a:t>
            </a:r>
            <a:r>
              <a:rPr lang="en-US" sz="1300" dirty="0" smtClean="0">
                <a:latin typeface="+mn-lt"/>
              </a:rPr>
              <a:t> dialog box, on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tab, enter values for Red: </a:t>
            </a:r>
            <a:r>
              <a:rPr lang="en-US" sz="1300" b="1" dirty="0" smtClean="0">
                <a:latin typeface="+mn-lt"/>
              </a:rPr>
              <a:t>130</a:t>
            </a:r>
            <a:r>
              <a:rPr lang="en-US" sz="1300" dirty="0" smtClean="0">
                <a:latin typeface="+mn-lt"/>
              </a:rPr>
              <a:t>, Green: </a:t>
            </a:r>
            <a:r>
              <a:rPr lang="en-US" sz="1300" b="1" dirty="0" smtClean="0">
                <a:latin typeface="+mn-lt"/>
              </a:rPr>
              <a:t>153</a:t>
            </a:r>
            <a:r>
              <a:rPr lang="en-US" sz="1300" dirty="0" smtClean="0">
                <a:latin typeface="+mn-lt"/>
              </a:rPr>
              <a:t>, Blue: </a:t>
            </a:r>
            <a:r>
              <a:rPr lang="en-US" sz="1300" b="1" dirty="0" smtClean="0">
                <a:latin typeface="+mn-lt"/>
              </a:rPr>
              <a:t>117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Speed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Very Fast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select the first text box.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Animation</a:t>
            </a:r>
            <a:r>
              <a:rPr lang="en-US" sz="1300" dirty="0" smtClean="0">
                <a:latin typeface="+mn-lt"/>
              </a:rPr>
              <a:t> task pane,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Add Effect</a:t>
            </a:r>
            <a:r>
              <a:rPr lang="en-US" sz="1300" dirty="0" smtClean="0">
                <a:latin typeface="+mn-lt"/>
              </a:rPr>
              <a:t>, point to</a:t>
            </a:r>
            <a:r>
              <a:rPr lang="en-US" sz="1300" b="1" dirty="0" smtClean="0">
                <a:latin typeface="+mn-lt"/>
              </a:rPr>
              <a:t> Entrance</a:t>
            </a:r>
            <a:r>
              <a:rPr lang="en-US" sz="1300" dirty="0" smtClean="0">
                <a:latin typeface="+mn-lt"/>
              </a:rPr>
              <a:t>,</a:t>
            </a:r>
            <a:r>
              <a:rPr lang="en-US" sz="1300" b="1" dirty="0" smtClean="0">
                <a:latin typeface="+mn-lt"/>
              </a:rPr>
              <a:t> </a:t>
            </a:r>
            <a:r>
              <a:rPr lang="en-US" sz="1300" dirty="0" smtClean="0">
                <a:latin typeface="+mn-lt"/>
              </a:rPr>
              <a:t>and then click </a:t>
            </a:r>
            <a:r>
              <a:rPr lang="en-US" sz="1300" b="1" dirty="0" smtClean="0">
                <a:latin typeface="+mn-lt"/>
              </a:rPr>
              <a:t>More Effects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Add Entrance Effect </a:t>
            </a:r>
            <a:r>
              <a:rPr lang="en-US" sz="1300" dirty="0" smtClean="0">
                <a:latin typeface="+mn-lt"/>
              </a:rPr>
              <a:t>dialog box, under </a:t>
            </a:r>
            <a:r>
              <a:rPr lang="en-US" sz="1300" b="1" dirty="0" smtClean="0">
                <a:latin typeface="+mn-lt"/>
              </a:rPr>
              <a:t>Subtle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Fade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third animation effect (fade effect for the first text box). Under </a:t>
            </a:r>
            <a:r>
              <a:rPr lang="en-US" sz="1300" b="1" dirty="0" smtClean="0">
                <a:latin typeface="+mn-lt"/>
              </a:rPr>
              <a:t>Modify: Fade</a:t>
            </a:r>
            <a:r>
              <a:rPr lang="en-US" sz="1300" dirty="0" smtClean="0">
                <a:latin typeface="+mn-lt"/>
              </a:rPr>
              <a:t>, do the following: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Start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With Previous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Speed </a:t>
            </a:r>
            <a:r>
              <a:rPr lang="en-US" sz="1300" dirty="0" smtClean="0">
                <a:latin typeface="+mn-lt"/>
              </a:rPr>
              <a:t>list, select </a:t>
            </a:r>
            <a:r>
              <a:rPr lang="en-US" sz="1300" b="1" dirty="0" smtClean="0">
                <a:latin typeface="+mn-lt"/>
              </a:rPr>
              <a:t>Very Fast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Selection and Visibility </a:t>
            </a:r>
            <a:r>
              <a:rPr lang="en-US" sz="1300" dirty="0" smtClean="0">
                <a:latin typeface="+mn-lt"/>
              </a:rPr>
              <a:t>pane, select the rectangle group.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Animation</a:t>
            </a:r>
            <a:r>
              <a:rPr lang="en-US" sz="1300" dirty="0" smtClean="0">
                <a:latin typeface="+mn-lt"/>
              </a:rPr>
              <a:t> task pane, do the following:</a:t>
            </a:r>
          </a:p>
          <a:p>
            <a:pPr marL="724959" lvl="1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Add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Effect</a:t>
            </a:r>
            <a:r>
              <a:rPr lang="en-US" sz="1300" dirty="0" smtClean="0">
                <a:latin typeface="+mn-lt"/>
              </a:rPr>
              <a:t>, point to </a:t>
            </a:r>
            <a:r>
              <a:rPr lang="en-US" sz="1300" b="1" dirty="0" smtClean="0">
                <a:latin typeface="+mn-lt"/>
              </a:rPr>
              <a:t>Emphasis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More Effects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Add Emphasis Effect </a:t>
            </a:r>
            <a:r>
              <a:rPr lang="en-US" sz="1300" dirty="0" smtClean="0">
                <a:latin typeface="+mn-lt"/>
              </a:rPr>
              <a:t>dialog box, under </a:t>
            </a:r>
            <a:r>
              <a:rPr lang="en-US" sz="1300" b="1" dirty="0" smtClean="0">
                <a:latin typeface="+mn-lt"/>
              </a:rPr>
              <a:t>Basic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Spin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Select the fourth animation effect (spin effect for the rectangle group). Under </a:t>
            </a:r>
            <a:r>
              <a:rPr lang="en-US" sz="1300" b="1" dirty="0" smtClean="0">
                <a:latin typeface="+mn-lt"/>
              </a:rPr>
              <a:t>Modify: Spin</a:t>
            </a:r>
            <a:r>
              <a:rPr lang="en-US" sz="1300" dirty="0" smtClean="0">
                <a:latin typeface="+mn-lt"/>
              </a:rPr>
              <a:t>, do the following: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Start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On Click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Amount </a:t>
            </a:r>
            <a:r>
              <a:rPr lang="en-US" sz="1300" dirty="0" smtClean="0">
                <a:latin typeface="+mn-lt"/>
              </a:rPr>
              <a:t>list,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box, enter </a:t>
            </a:r>
            <a:r>
              <a:rPr lang="en-US" sz="1300" b="1" dirty="0" smtClean="0">
                <a:latin typeface="+mn-lt"/>
              </a:rPr>
              <a:t>22</a:t>
            </a:r>
            <a:r>
              <a:rPr lang="en-US" sz="1300" b="1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300" dirty="0" smtClean="0">
                <a:latin typeface="+mn-lt"/>
              </a:rPr>
              <a:t>, and then press ENTER.  Also in the </a:t>
            </a:r>
            <a:r>
              <a:rPr lang="en-US" sz="1300" b="1" dirty="0" smtClean="0">
                <a:latin typeface="+mn-lt"/>
              </a:rPr>
              <a:t>Amount</a:t>
            </a:r>
            <a:r>
              <a:rPr lang="en-US" sz="1300" dirty="0" smtClean="0">
                <a:latin typeface="+mn-lt"/>
              </a:rPr>
              <a:t> list, click </a:t>
            </a:r>
            <a:r>
              <a:rPr lang="en-US" sz="1300" b="1" dirty="0" smtClean="0">
                <a:latin typeface="+mn-lt"/>
              </a:rPr>
              <a:t>Clockwise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Speed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Very Fast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On the slide, select the second oval.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Animation</a:t>
            </a:r>
            <a:r>
              <a:rPr lang="en-US" sz="1300" dirty="0" smtClean="0">
                <a:latin typeface="+mn-lt"/>
              </a:rPr>
              <a:t> task pane,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Add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Effect</a:t>
            </a:r>
            <a:r>
              <a:rPr lang="en-US" sz="1300" dirty="0" smtClean="0">
                <a:latin typeface="+mn-lt"/>
              </a:rPr>
              <a:t>, point to </a:t>
            </a:r>
            <a:r>
              <a:rPr lang="en-US" sz="1300" b="1" dirty="0" smtClean="0">
                <a:latin typeface="+mn-lt"/>
              </a:rPr>
              <a:t>Emphasis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More Effects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Add Emphasis Effect </a:t>
            </a:r>
            <a:r>
              <a:rPr lang="en-US" sz="1300" dirty="0" smtClean="0">
                <a:latin typeface="+mn-lt"/>
              </a:rPr>
              <a:t>dialog box, under </a:t>
            </a:r>
            <a:r>
              <a:rPr lang="en-US" sz="1300" b="1" dirty="0" smtClean="0">
                <a:latin typeface="+mn-lt"/>
              </a:rPr>
              <a:t>Basic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Change Fill Color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Select the fifth animation effect (change fill color effect for the second oval). Under </a:t>
            </a:r>
            <a:r>
              <a:rPr lang="en-US" sz="1300" b="1" dirty="0" smtClean="0">
                <a:latin typeface="+mn-lt"/>
              </a:rPr>
              <a:t>Modify: Change Fill Color</a:t>
            </a:r>
            <a:r>
              <a:rPr lang="en-US" sz="1300" dirty="0" smtClean="0">
                <a:latin typeface="+mn-lt"/>
              </a:rPr>
              <a:t>, do the following: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Start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After Previous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Fill Color </a:t>
            </a:r>
            <a:r>
              <a:rPr lang="en-US" sz="1300" dirty="0" smtClean="0">
                <a:latin typeface="+mn-lt"/>
              </a:rPr>
              <a:t>list, click </a:t>
            </a:r>
            <a:r>
              <a:rPr lang="en-US" sz="1300" b="1" dirty="0" smtClean="0">
                <a:latin typeface="+mn-lt"/>
              </a:rPr>
              <a:t>More Colors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Colors</a:t>
            </a:r>
            <a:r>
              <a:rPr lang="en-US" sz="1300" dirty="0" smtClean="0">
                <a:latin typeface="+mn-lt"/>
              </a:rPr>
              <a:t> dialog box, on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tab, enter values for Red: </a:t>
            </a:r>
            <a:r>
              <a:rPr lang="en-US" sz="1300" b="1" dirty="0" smtClean="0">
                <a:latin typeface="+mn-lt"/>
              </a:rPr>
              <a:t>130</a:t>
            </a:r>
            <a:r>
              <a:rPr lang="en-US" sz="1300" dirty="0" smtClean="0">
                <a:latin typeface="+mn-lt"/>
              </a:rPr>
              <a:t>, Green: </a:t>
            </a:r>
            <a:r>
              <a:rPr lang="en-US" sz="1300" b="1" dirty="0" smtClean="0">
                <a:latin typeface="+mn-lt"/>
              </a:rPr>
              <a:t>153</a:t>
            </a:r>
            <a:r>
              <a:rPr lang="en-US" sz="1300" dirty="0" smtClean="0">
                <a:latin typeface="+mn-lt"/>
              </a:rPr>
              <a:t>, Blue: </a:t>
            </a:r>
            <a:r>
              <a:rPr lang="en-US" sz="1300" b="1" dirty="0" smtClean="0">
                <a:latin typeface="+mn-lt"/>
              </a:rPr>
              <a:t>117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Speed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Very Fast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select the second text box.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Animation</a:t>
            </a:r>
            <a:r>
              <a:rPr lang="en-US" sz="1300" dirty="0" smtClean="0">
                <a:latin typeface="+mn-lt"/>
              </a:rPr>
              <a:t> task pane,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Add Effect</a:t>
            </a:r>
            <a:r>
              <a:rPr lang="en-US" sz="1300" dirty="0" smtClean="0">
                <a:latin typeface="+mn-lt"/>
              </a:rPr>
              <a:t>, point to</a:t>
            </a:r>
            <a:r>
              <a:rPr lang="en-US" sz="1300" b="1" dirty="0" smtClean="0">
                <a:latin typeface="+mn-lt"/>
              </a:rPr>
              <a:t> Entrance </a:t>
            </a:r>
            <a:r>
              <a:rPr lang="en-US" sz="1300" dirty="0" smtClean="0">
                <a:latin typeface="+mn-lt"/>
              </a:rPr>
              <a:t>and then click </a:t>
            </a:r>
            <a:r>
              <a:rPr lang="en-US" sz="1300" b="1" dirty="0" smtClean="0">
                <a:latin typeface="+mn-lt"/>
              </a:rPr>
              <a:t>More Effects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Add Entrance Effect </a:t>
            </a:r>
            <a:r>
              <a:rPr lang="en-US" sz="1300" dirty="0" smtClean="0">
                <a:latin typeface="+mn-lt"/>
              </a:rPr>
              <a:t>dialog box, under </a:t>
            </a:r>
            <a:r>
              <a:rPr lang="en-US" sz="1300" b="1" dirty="0" smtClean="0">
                <a:latin typeface="+mn-lt"/>
              </a:rPr>
              <a:t>Subtle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Fade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sixth animation effect (fade effect for the second text box). Under </a:t>
            </a:r>
            <a:r>
              <a:rPr lang="en-US" sz="1300" b="1" dirty="0" smtClean="0">
                <a:latin typeface="+mn-lt"/>
              </a:rPr>
              <a:t>Modify: Fade</a:t>
            </a:r>
            <a:r>
              <a:rPr lang="en-US" sz="1300" dirty="0" smtClean="0">
                <a:latin typeface="+mn-lt"/>
              </a:rPr>
              <a:t>, do the following: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Start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With Previous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Speed </a:t>
            </a:r>
            <a:r>
              <a:rPr lang="en-US" sz="1300" dirty="0" smtClean="0">
                <a:latin typeface="+mn-lt"/>
              </a:rPr>
              <a:t>list, select </a:t>
            </a:r>
            <a:r>
              <a:rPr lang="en-US" sz="1300" b="1" dirty="0" smtClean="0">
                <a:latin typeface="+mn-lt"/>
              </a:rPr>
              <a:t>Very Fast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On the slide, select the third oval.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Animation</a:t>
            </a:r>
            <a:r>
              <a:rPr lang="en-US" sz="1300" dirty="0" smtClean="0">
                <a:latin typeface="+mn-lt"/>
              </a:rPr>
              <a:t> task pane,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Add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Effect</a:t>
            </a:r>
            <a:r>
              <a:rPr lang="en-US" sz="1300" dirty="0" smtClean="0">
                <a:latin typeface="+mn-lt"/>
              </a:rPr>
              <a:t>, point to </a:t>
            </a:r>
            <a:r>
              <a:rPr lang="en-US" sz="1300" b="1" dirty="0" smtClean="0">
                <a:latin typeface="+mn-lt"/>
              </a:rPr>
              <a:t>Emphasis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More Effects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Add Emphasis Effect </a:t>
            </a:r>
            <a:r>
              <a:rPr lang="en-US" sz="1300" dirty="0" smtClean="0">
                <a:latin typeface="+mn-lt"/>
              </a:rPr>
              <a:t>dialog box, under </a:t>
            </a:r>
            <a:r>
              <a:rPr lang="en-US" sz="1300" b="1" dirty="0" smtClean="0">
                <a:latin typeface="+mn-lt"/>
              </a:rPr>
              <a:t>Basic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Change Fill Color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Select the seventh animation effect (change fill color effect for the third oval). Under </a:t>
            </a:r>
            <a:r>
              <a:rPr lang="en-US" sz="1300" b="1" dirty="0" smtClean="0">
                <a:latin typeface="+mn-lt"/>
              </a:rPr>
              <a:t>Modify: Change Fill Color</a:t>
            </a:r>
            <a:r>
              <a:rPr lang="en-US" sz="1300" dirty="0" smtClean="0">
                <a:latin typeface="+mn-lt"/>
              </a:rPr>
              <a:t>, do the following: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Start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After Previous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Fill Color </a:t>
            </a:r>
            <a:r>
              <a:rPr lang="en-US" sz="1300" dirty="0" smtClean="0">
                <a:latin typeface="+mn-lt"/>
              </a:rPr>
              <a:t>list, click </a:t>
            </a:r>
            <a:r>
              <a:rPr lang="en-US" sz="1300" b="1" dirty="0" smtClean="0">
                <a:latin typeface="+mn-lt"/>
              </a:rPr>
              <a:t>More Colors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Colors</a:t>
            </a:r>
            <a:r>
              <a:rPr lang="en-US" sz="1300" dirty="0" smtClean="0">
                <a:latin typeface="+mn-lt"/>
              </a:rPr>
              <a:t> dialog box, on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tab, enter values for Red: </a:t>
            </a:r>
            <a:r>
              <a:rPr lang="en-US" sz="1300" b="1" dirty="0" smtClean="0">
                <a:latin typeface="+mn-lt"/>
              </a:rPr>
              <a:t>130</a:t>
            </a:r>
            <a:r>
              <a:rPr lang="en-US" sz="1300" dirty="0" smtClean="0">
                <a:latin typeface="+mn-lt"/>
              </a:rPr>
              <a:t>, Green: </a:t>
            </a:r>
            <a:r>
              <a:rPr lang="en-US" sz="1300" b="1" dirty="0" smtClean="0">
                <a:latin typeface="+mn-lt"/>
              </a:rPr>
              <a:t>153</a:t>
            </a:r>
            <a:r>
              <a:rPr lang="en-US" sz="1300" dirty="0" smtClean="0">
                <a:latin typeface="+mn-lt"/>
              </a:rPr>
              <a:t>, Blue: </a:t>
            </a:r>
            <a:r>
              <a:rPr lang="en-US" sz="1300" b="1" dirty="0" smtClean="0">
                <a:latin typeface="+mn-lt"/>
              </a:rPr>
              <a:t>117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Speed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Very Fast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select the third text box.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Animation</a:t>
            </a:r>
            <a:r>
              <a:rPr lang="en-US" sz="1300" dirty="0" smtClean="0">
                <a:latin typeface="+mn-lt"/>
              </a:rPr>
              <a:t> task pane,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Add Effect</a:t>
            </a:r>
            <a:r>
              <a:rPr lang="en-US" sz="1300" dirty="0" smtClean="0">
                <a:latin typeface="+mn-lt"/>
              </a:rPr>
              <a:t>, point to</a:t>
            </a:r>
            <a:r>
              <a:rPr lang="en-US" sz="1300" b="1" dirty="0" smtClean="0">
                <a:latin typeface="+mn-lt"/>
              </a:rPr>
              <a:t> Entrance </a:t>
            </a:r>
            <a:r>
              <a:rPr lang="en-US" sz="1300" dirty="0" smtClean="0">
                <a:latin typeface="+mn-lt"/>
              </a:rPr>
              <a:t>and then click </a:t>
            </a:r>
            <a:r>
              <a:rPr lang="en-US" sz="1300" b="1" dirty="0" smtClean="0">
                <a:latin typeface="+mn-lt"/>
              </a:rPr>
              <a:t>More Effects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Add Entrance Effect </a:t>
            </a:r>
            <a:r>
              <a:rPr lang="en-US" sz="1300" dirty="0" smtClean="0">
                <a:latin typeface="+mn-lt"/>
              </a:rPr>
              <a:t>dialog box, under </a:t>
            </a:r>
            <a:r>
              <a:rPr lang="en-US" sz="1300" b="1" dirty="0" smtClean="0">
                <a:latin typeface="+mn-lt"/>
              </a:rPr>
              <a:t>Subtle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Fade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eighth animation effect (fade effect for the third text box). Under </a:t>
            </a:r>
            <a:r>
              <a:rPr lang="en-US" sz="1300" b="1" dirty="0" smtClean="0">
                <a:latin typeface="+mn-lt"/>
              </a:rPr>
              <a:t>Modify: Fade</a:t>
            </a:r>
            <a:r>
              <a:rPr lang="en-US" sz="1300" dirty="0" smtClean="0">
                <a:latin typeface="+mn-lt"/>
              </a:rPr>
              <a:t>, do the following: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Start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With Previous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Speed </a:t>
            </a:r>
            <a:r>
              <a:rPr lang="en-US" sz="1300" dirty="0" smtClean="0">
                <a:latin typeface="+mn-lt"/>
              </a:rPr>
              <a:t>list, select </a:t>
            </a:r>
            <a:r>
              <a:rPr lang="en-US" sz="1300" b="1" dirty="0" smtClean="0">
                <a:latin typeface="+mn-lt"/>
              </a:rPr>
              <a:t>Very Fast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On the slide, select the fourth oval.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Animation</a:t>
            </a:r>
            <a:r>
              <a:rPr lang="en-US" sz="1300" dirty="0" smtClean="0">
                <a:latin typeface="+mn-lt"/>
              </a:rPr>
              <a:t> task pane,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Add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Effect</a:t>
            </a:r>
            <a:r>
              <a:rPr lang="en-US" sz="1300" dirty="0" smtClean="0">
                <a:latin typeface="+mn-lt"/>
              </a:rPr>
              <a:t>, point to </a:t>
            </a:r>
            <a:r>
              <a:rPr lang="en-US" sz="1300" b="1" dirty="0" smtClean="0">
                <a:latin typeface="+mn-lt"/>
              </a:rPr>
              <a:t>Emphasis</a:t>
            </a:r>
            <a:r>
              <a:rPr lang="en-US" sz="1300" dirty="0" smtClean="0">
                <a:latin typeface="+mn-lt"/>
              </a:rPr>
              <a:t>, and then click </a:t>
            </a:r>
            <a:r>
              <a:rPr lang="en-US" sz="1300" b="1" dirty="0" smtClean="0">
                <a:latin typeface="+mn-lt"/>
              </a:rPr>
              <a:t>More Effects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Add Emphasis Effect </a:t>
            </a:r>
            <a:r>
              <a:rPr lang="en-US" sz="1300" dirty="0" smtClean="0">
                <a:latin typeface="+mn-lt"/>
              </a:rPr>
              <a:t>dialog box, under </a:t>
            </a:r>
            <a:r>
              <a:rPr lang="en-US" sz="1300" b="1" dirty="0" smtClean="0">
                <a:latin typeface="+mn-lt"/>
              </a:rPr>
              <a:t>Basic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Change Fill Color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>
              <a:buFont typeface="+mj-lt"/>
              <a:buAutoNum type="arabicPeriod"/>
            </a:pPr>
            <a:r>
              <a:rPr lang="en-US" sz="1300" dirty="0" smtClean="0">
                <a:latin typeface="+mn-lt"/>
              </a:rPr>
              <a:t>Select the ninth animation effect (change fill color effect for the fourth oval). Under </a:t>
            </a:r>
            <a:r>
              <a:rPr lang="en-US" sz="1300" b="1" dirty="0" smtClean="0">
                <a:latin typeface="+mn-lt"/>
              </a:rPr>
              <a:t>Modify: Change Fill Color</a:t>
            </a:r>
            <a:r>
              <a:rPr lang="en-US" sz="1300" dirty="0" smtClean="0">
                <a:latin typeface="+mn-lt"/>
              </a:rPr>
              <a:t>, do the following: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Start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After Previous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Fill Color </a:t>
            </a:r>
            <a:r>
              <a:rPr lang="en-US" sz="1300" dirty="0" smtClean="0">
                <a:latin typeface="+mn-lt"/>
              </a:rPr>
              <a:t>list, click </a:t>
            </a:r>
            <a:r>
              <a:rPr lang="en-US" sz="1300" b="1" dirty="0" smtClean="0">
                <a:latin typeface="+mn-lt"/>
              </a:rPr>
              <a:t>More Colors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Colors</a:t>
            </a:r>
            <a:r>
              <a:rPr lang="en-US" sz="1300" dirty="0" smtClean="0">
                <a:latin typeface="+mn-lt"/>
              </a:rPr>
              <a:t> dialog box, on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tab, enter values for Red: </a:t>
            </a:r>
            <a:r>
              <a:rPr lang="en-US" sz="1300" b="1" dirty="0" smtClean="0">
                <a:latin typeface="+mn-lt"/>
              </a:rPr>
              <a:t>130</a:t>
            </a:r>
            <a:r>
              <a:rPr lang="en-US" sz="1300" dirty="0" smtClean="0">
                <a:latin typeface="+mn-lt"/>
              </a:rPr>
              <a:t>, Green: </a:t>
            </a:r>
            <a:r>
              <a:rPr lang="en-US" sz="1300" b="1" dirty="0" smtClean="0">
                <a:latin typeface="+mn-lt"/>
              </a:rPr>
              <a:t>153</a:t>
            </a:r>
            <a:r>
              <a:rPr lang="en-US" sz="1300" dirty="0" smtClean="0">
                <a:latin typeface="+mn-lt"/>
              </a:rPr>
              <a:t>, Blue: </a:t>
            </a:r>
            <a:r>
              <a:rPr lang="en-US" sz="1300" b="1" dirty="0" smtClean="0">
                <a:latin typeface="+mn-lt"/>
              </a:rPr>
              <a:t>117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1208265" lvl="2" indent="-241653"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Speed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Very Fast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On the slide, select the fourth text box. In the </a:t>
            </a:r>
            <a:r>
              <a:rPr lang="en-US" sz="1300" b="1" dirty="0" smtClean="0">
                <a:latin typeface="+mn-lt"/>
              </a:rPr>
              <a:t>Custom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Animation</a:t>
            </a:r>
            <a:r>
              <a:rPr lang="en-US" sz="1300" dirty="0" smtClean="0">
                <a:latin typeface="+mn-lt"/>
              </a:rPr>
              <a:t> task pane, do the following: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Click </a:t>
            </a:r>
            <a:r>
              <a:rPr lang="en-US" sz="1300" b="1" dirty="0" smtClean="0">
                <a:latin typeface="+mn-lt"/>
              </a:rPr>
              <a:t>Add Effect</a:t>
            </a:r>
            <a:r>
              <a:rPr lang="en-US" sz="1300" dirty="0" smtClean="0">
                <a:latin typeface="+mn-lt"/>
              </a:rPr>
              <a:t>, point to</a:t>
            </a:r>
            <a:r>
              <a:rPr lang="en-US" sz="1300" b="1" dirty="0" smtClean="0">
                <a:latin typeface="+mn-lt"/>
              </a:rPr>
              <a:t> Entrance</a:t>
            </a:r>
            <a:r>
              <a:rPr lang="en-US" sz="1300" dirty="0" smtClean="0">
                <a:latin typeface="+mn-lt"/>
              </a:rPr>
              <a:t>,</a:t>
            </a:r>
            <a:r>
              <a:rPr lang="en-US" sz="1300" b="1" dirty="0" smtClean="0">
                <a:latin typeface="+mn-lt"/>
              </a:rPr>
              <a:t> </a:t>
            </a:r>
            <a:r>
              <a:rPr lang="en-US" sz="1300" dirty="0" smtClean="0">
                <a:latin typeface="+mn-lt"/>
              </a:rPr>
              <a:t>and then click </a:t>
            </a:r>
            <a:r>
              <a:rPr lang="en-US" sz="1300" b="1" dirty="0" smtClean="0">
                <a:latin typeface="+mn-lt"/>
              </a:rPr>
              <a:t>More Effects</a:t>
            </a:r>
            <a:r>
              <a:rPr lang="en-US" sz="1300" dirty="0" smtClean="0">
                <a:latin typeface="+mn-lt"/>
              </a:rPr>
              <a:t>. In the </a:t>
            </a:r>
            <a:r>
              <a:rPr lang="en-US" sz="1300" b="1" dirty="0" smtClean="0">
                <a:latin typeface="+mn-lt"/>
              </a:rPr>
              <a:t>Add Entrance Effect </a:t>
            </a:r>
            <a:r>
              <a:rPr lang="en-US" sz="1300" dirty="0" smtClean="0">
                <a:latin typeface="+mn-lt"/>
              </a:rPr>
              <a:t>dialog box, under </a:t>
            </a:r>
            <a:r>
              <a:rPr lang="en-US" sz="1300" b="1" dirty="0" smtClean="0">
                <a:latin typeface="+mn-lt"/>
              </a:rPr>
              <a:t>Subtle</a:t>
            </a:r>
            <a:r>
              <a:rPr lang="en-US" sz="1300" dirty="0" smtClean="0">
                <a:latin typeface="+mn-lt"/>
              </a:rPr>
              <a:t>, click </a:t>
            </a:r>
            <a:r>
              <a:rPr lang="en-US" sz="1300" b="1" dirty="0" smtClean="0">
                <a:latin typeface="+mn-lt"/>
              </a:rPr>
              <a:t>Fade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724959" lvl="1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dirty="0" smtClean="0">
                <a:latin typeface="+mn-lt"/>
              </a:rPr>
              <a:t>Select the 10</a:t>
            </a:r>
            <a:r>
              <a:rPr lang="en-US" sz="1300" baseline="30000" dirty="0" smtClean="0">
                <a:latin typeface="+mn-lt"/>
              </a:rPr>
              <a:t>th</a:t>
            </a:r>
            <a:r>
              <a:rPr lang="en-US" sz="1300" dirty="0" smtClean="0">
                <a:latin typeface="+mn-lt"/>
              </a:rPr>
              <a:t> animation effect (fade effect for the fourth text box). Under </a:t>
            </a:r>
            <a:r>
              <a:rPr lang="en-US" sz="1300" b="1" dirty="0" smtClean="0">
                <a:latin typeface="+mn-lt"/>
              </a:rPr>
              <a:t>Modify: Fade</a:t>
            </a:r>
            <a:r>
              <a:rPr lang="en-US" sz="1300" dirty="0" smtClean="0">
                <a:latin typeface="+mn-lt"/>
              </a:rPr>
              <a:t>, do the following: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Start</a:t>
            </a:r>
            <a:r>
              <a:rPr lang="en-US" sz="1300" dirty="0" smtClean="0">
                <a:latin typeface="+mn-lt"/>
              </a:rPr>
              <a:t> list, select </a:t>
            </a:r>
            <a:r>
              <a:rPr lang="en-US" sz="1300" b="1" dirty="0" smtClean="0">
                <a:latin typeface="+mn-lt"/>
              </a:rPr>
              <a:t>With Previous</a:t>
            </a:r>
            <a:r>
              <a:rPr lang="en-US" sz="1300" dirty="0" smtClean="0">
                <a:latin typeface="+mn-lt"/>
              </a:rPr>
              <a:t>.</a:t>
            </a:r>
          </a:p>
          <a:p>
            <a:pPr marL="1208265" lvl="2" indent="-241653" defTabSz="96661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latin typeface="+mn-lt"/>
              </a:rPr>
              <a:t>In the </a:t>
            </a:r>
            <a:r>
              <a:rPr lang="en-US" sz="1300" b="1" dirty="0" smtClean="0">
                <a:latin typeface="+mn-lt"/>
              </a:rPr>
              <a:t>Speed </a:t>
            </a:r>
            <a:r>
              <a:rPr lang="en-US" sz="1300" dirty="0" smtClean="0">
                <a:latin typeface="+mn-lt"/>
              </a:rPr>
              <a:t>list, select </a:t>
            </a:r>
            <a:r>
              <a:rPr lang="en-US" sz="1300" b="1" dirty="0" smtClean="0">
                <a:latin typeface="+mn-lt"/>
              </a:rPr>
              <a:t>Very Fast</a:t>
            </a:r>
            <a:r>
              <a:rPr lang="en-US" sz="1300" dirty="0" smtClean="0">
                <a:latin typeface="+mn-lt"/>
              </a:rPr>
              <a:t>. </a:t>
            </a:r>
          </a:p>
          <a:p>
            <a:pPr marL="241653" indent="-241653"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4450" y="484188"/>
            <a:ext cx="4402138" cy="2476500"/>
          </a:xfrm>
        </p:spPr>
      </p:sp>
    </p:spTree>
    <p:extLst>
      <p:ext uri="{BB962C8B-B14F-4D97-AF65-F5344CB8AC3E}">
        <p14:creationId xmlns:p14="http://schemas.microsoft.com/office/powerpoint/2010/main" val="191712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0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5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5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00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4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6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7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9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7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C73FDC-4917-448B-A051-68480202AF12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252B67-49F9-473E-BC00-C60252FDB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18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313408"/>
            <a:ext cx="10058400" cy="1224465"/>
          </a:xfrm>
        </p:spPr>
        <p:txBody>
          <a:bodyPr/>
          <a:lstStyle/>
          <a:p>
            <a:r>
              <a:rPr lang="en-US" dirty="0" smtClean="0"/>
              <a:t>In the Pursuit of Balance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2576945"/>
            <a:ext cx="10180320" cy="1143000"/>
          </a:xfrm>
        </p:spPr>
        <p:txBody>
          <a:bodyPr/>
          <a:lstStyle/>
          <a:p>
            <a:r>
              <a:rPr lang="en-US" dirty="0" smtClean="0"/>
              <a:t>Examining standard approaches to randomized Experiments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88720" y="2452255"/>
            <a:ext cx="9842269" cy="8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7527" y="4106487"/>
            <a:ext cx="10282844" cy="44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39339" y="3581790"/>
            <a:ext cx="2709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Hicks, Ph.D.</a:t>
            </a:r>
          </a:p>
          <a:p>
            <a:r>
              <a:rPr lang="en-US" dirty="0" smtClean="0"/>
              <a:t>University of Kansas</a:t>
            </a:r>
          </a:p>
          <a:p>
            <a:endParaRPr lang="en-US" dirty="0" smtClean="0"/>
          </a:p>
          <a:p>
            <a:r>
              <a:rPr lang="en-US" dirty="0" smtClean="0"/>
              <a:t>Jeff Kromrey, Ph.D.</a:t>
            </a:r>
          </a:p>
          <a:p>
            <a:r>
              <a:rPr lang="en-US" dirty="0" smtClean="0"/>
              <a:t>University of South Florida</a:t>
            </a:r>
            <a:endParaRPr lang="en-US" dirty="0"/>
          </a:p>
        </p:txBody>
      </p:sp>
      <p:pic>
        <p:nvPicPr>
          <p:cNvPr id="12" name="Picture 4" descr="https://encrypted-tbn0.gstatic.com/images?q=tbn:ANd9GcTQji_n-e86T6q7BLIJzM_03TTts9-K6O8BLvsp3JFe2ZqpAW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44" y="3254993"/>
            <a:ext cx="3441032" cy="23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32573" y="3379104"/>
            <a:ext cx="126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28455" y="3410928"/>
            <a:ext cx="126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Treated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2050181" cy="1596664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02054" y="4976261"/>
            <a:ext cx="41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Were the Comparison Groups Equivalent?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5" y="45978"/>
            <a:ext cx="10058400" cy="1450757"/>
          </a:xfrm>
        </p:spPr>
        <p:txBody>
          <a:bodyPr>
            <a:noAutofit/>
          </a:bodyPr>
          <a:lstStyle/>
          <a:p>
            <a:r>
              <a:rPr lang="en-US" sz="7200" dirty="0" smtClean="0"/>
              <a:t>Randomized Experiments 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67377" y="19773"/>
            <a:ext cx="2050181" cy="159666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an Hac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07" y="3352553"/>
            <a:ext cx="4482120" cy="29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04773" y="2107930"/>
            <a:ext cx="8941871" cy="2077403"/>
          </a:xfrm>
          <a:prstGeom prst="wedgeEllipseCallout">
            <a:avLst>
              <a:gd name="adj1" fmla="val 44717"/>
              <a:gd name="adj2" fmla="val 90079"/>
            </a:avLst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“Randomization is so commonplace” that “most suppose that the practice is quite uncontroversial. That is not so... Opponents of randomization as a universal practice may well say that it should be restricted to precisely the kinds of work where it started: work marked chiefly by complete ignorance.”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62603" y="3294802"/>
            <a:ext cx="2646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Ian Hacking </a:t>
            </a:r>
          </a:p>
          <a:p>
            <a:r>
              <a:rPr lang="en-US" dirty="0" smtClean="0"/>
              <a:t>Philosopher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6884" y="5345052"/>
            <a:ext cx="86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of Citation:</a:t>
            </a:r>
          </a:p>
          <a:p>
            <a:r>
              <a:rPr lang="en-US" dirty="0" smtClean="0"/>
              <a:t>Hacking, I. (1988). Telepathy: Origins of Randomization in Experimental Designs.</a:t>
            </a:r>
          </a:p>
          <a:p>
            <a:r>
              <a:rPr lang="en-US" i="1" dirty="0" smtClean="0"/>
              <a:t>History of Science Society. 79. </a:t>
            </a:r>
            <a:r>
              <a:rPr lang="en-US" dirty="0" smtClean="0"/>
              <a:t>427-451.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17558" y="1343405"/>
            <a:ext cx="41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Were the Comparison Groups Equivalent?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5" y="45978"/>
            <a:ext cx="10058400" cy="1450757"/>
          </a:xfrm>
        </p:spPr>
        <p:txBody>
          <a:bodyPr>
            <a:noAutofit/>
          </a:bodyPr>
          <a:lstStyle/>
          <a:p>
            <a:r>
              <a:rPr lang="en-US" sz="6600" dirty="0" smtClean="0"/>
              <a:t>Randomized Experiments</a:t>
            </a:r>
            <a:endParaRPr lang="en-US" sz="6600" dirty="0"/>
          </a:p>
        </p:txBody>
      </p:sp>
      <p:sp>
        <p:nvSpPr>
          <p:cNvPr id="10" name="Rectangle 9"/>
          <p:cNvSpPr/>
          <p:nvPr/>
        </p:nvSpPr>
        <p:spPr>
          <a:xfrm>
            <a:off x="67377" y="19773"/>
            <a:ext cx="2050181" cy="159666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" b="97980" l="0" r="96581">
                        <a14:foregroundMark x1="49573" y1="22559" x2="49573" y2="22559"/>
                        <a14:foregroundMark x1="48291" y1="26263" x2="48291" y2="26263"/>
                        <a14:foregroundMark x1="42308" y1="27609" x2="42308" y2="27609"/>
                        <a14:foregroundMark x1="41026" y1="24242" x2="41026" y2="24242"/>
                        <a14:foregroundMark x1="64530" y1="23232" x2="64530" y2="23232"/>
                        <a14:foregroundMark x1="55556" y1="11785" x2="55556" y2="11785"/>
                        <a14:foregroundMark x1="46581" y1="12121" x2="46581" y2="12121"/>
                        <a14:foregroundMark x1="58120" y1="6397" x2="58120" y2="6397"/>
                        <a14:foregroundMark x1="61538" y1="9428" x2="61538" y2="9428"/>
                        <a14:foregroundMark x1="73932" y1="8754" x2="73932" y2="8754"/>
                        <a14:foregroundMark x1="85043" y1="17172" x2="85043" y2="17172"/>
                        <a14:foregroundMark x1="76496" y1="9764" x2="76496" y2="9764"/>
                        <a14:foregroundMark x1="91453" y1="20202" x2="91453" y2="20202"/>
                        <a14:foregroundMark x1="88889" y1="18182" x2="88889" y2="18182"/>
                        <a14:foregroundMark x1="84615" y1="14141" x2="84615" y2="14141"/>
                        <a14:foregroundMark x1="88462" y1="16498" x2="88462" y2="16498"/>
                        <a14:foregroundMark x1="67949" y1="3704" x2="67949" y2="3704"/>
                        <a14:foregroundMark x1="76923" y1="7071" x2="76923" y2="7071"/>
                        <a14:foregroundMark x1="80342" y1="9091" x2="80342" y2="9091"/>
                        <a14:foregroundMark x1="82906" y1="11111" x2="82906" y2="11111"/>
                        <a14:foregroundMark x1="85043" y1="12458" x2="85043" y2="12458"/>
                        <a14:foregroundMark x1="87607" y1="14815" x2="87607" y2="14815"/>
                        <a14:foregroundMark x1="90171" y1="16498" x2="90171" y2="16498"/>
                        <a14:foregroundMark x1="55556" y1="4714" x2="55556" y2="4714"/>
                        <a14:foregroundMark x1="52137" y1="5724" x2="52137" y2="5724"/>
                        <a14:foregroundMark x1="63248" y1="6397" x2="63248" y2="6397"/>
                        <a14:foregroundMark x1="70085" y1="6061" x2="70085" y2="6061"/>
                        <a14:foregroundMark x1="13248" y1="77104" x2="13248" y2="77104"/>
                        <a14:foregroundMark x1="16667" y1="75084" x2="16667" y2="75084"/>
                        <a14:foregroundMark x1="23504" y1="72727" x2="23504" y2="72727"/>
                        <a14:foregroundMark x1="22222" y1="69697" x2="22222" y2="69697"/>
                        <a14:foregroundMark x1="12393" y1="72054" x2="12393" y2="72054"/>
                        <a14:foregroundMark x1="7692" y1="73737" x2="7692" y2="73737"/>
                        <a14:foregroundMark x1="9829" y1="77441" x2="9829" y2="77441"/>
                        <a14:foregroundMark x1="20085" y1="79125" x2="21368" y2="79125"/>
                        <a14:foregroundMark x1="29915" y1="79125" x2="29915" y2="79125"/>
                        <a14:foregroundMark x1="23504" y1="83165" x2="23504" y2="83165"/>
                        <a14:foregroundMark x1="15385" y1="83838" x2="15385" y2="83838"/>
                        <a14:foregroundMark x1="12821" y1="84848" x2="12821" y2="84848"/>
                        <a14:foregroundMark x1="19658" y1="84848" x2="19658" y2="84848"/>
                        <a14:foregroundMark x1="28205" y1="84848" x2="28205" y2="84848"/>
                        <a14:foregroundMark x1="32906" y1="84175" x2="32906" y2="84175"/>
                        <a14:foregroundMark x1="35470" y1="83838" x2="35470" y2="83838"/>
                        <a14:foregroundMark x1="36752" y1="83165" x2="36752" y2="83165"/>
                        <a14:foregroundMark x1="38034" y1="82155" x2="38034" y2="82155"/>
                        <a14:foregroundMark x1="18803" y1="80135" x2="18803" y2="80135"/>
                        <a14:foregroundMark x1="10256" y1="81818" x2="10256" y2="81818"/>
                        <a14:foregroundMark x1="7265" y1="83165" x2="7265" y2="83165"/>
                        <a14:foregroundMark x1="6410" y1="84175" x2="6410" y2="84175"/>
                        <a14:foregroundMark x1="5128" y1="85522" x2="5128" y2="85522"/>
                        <a14:foregroundMark x1="6838" y1="86195" x2="6838" y2="86195"/>
                        <a14:foregroundMark x1="13675" y1="86869" x2="13675" y2="86869"/>
                        <a14:foregroundMark x1="16667" y1="87542" x2="16667" y2="87542"/>
                        <a14:foregroundMark x1="19658" y1="87879" x2="19658" y2="87879"/>
                        <a14:foregroundMark x1="21795" y1="87879" x2="21795" y2="87879"/>
                        <a14:foregroundMark x1="25214" y1="87879" x2="26923" y2="87879"/>
                        <a14:foregroundMark x1="28205" y1="87879" x2="28205" y2="87879"/>
                        <a14:foregroundMark x1="32051" y1="87542" x2="32051" y2="87542"/>
                        <a14:foregroundMark x1="34188" y1="87542" x2="34188" y2="87542"/>
                        <a14:foregroundMark x1="36325" y1="87879" x2="36325" y2="87879"/>
                        <a14:foregroundMark x1="26923" y1="91919" x2="26923" y2="91919"/>
                        <a14:foregroundMark x1="22222" y1="93603" x2="20085" y2="94276"/>
                        <a14:foregroundMark x1="16667" y1="95960" x2="16667" y2="95960"/>
                        <a14:foregroundMark x1="17521" y1="96296" x2="17521" y2="96296"/>
                        <a14:foregroundMark x1="17094" y1="98316" x2="17094" y2="98316"/>
                        <a14:foregroundMark x1="36752" y1="94276" x2="36752" y2="94276"/>
                        <a14:foregroundMark x1="45726" y1="92593" x2="45726" y2="92593"/>
                        <a14:foregroundMark x1="47863" y1="89899" x2="47863" y2="89899"/>
                        <a14:foregroundMark x1="45726" y1="87542" x2="45726" y2="87542"/>
                        <a14:foregroundMark x1="45726" y1="86532" x2="45726" y2="86532"/>
                        <a14:foregroundMark x1="45726" y1="85522" x2="45726" y2="85522"/>
                        <a14:foregroundMark x1="55128" y1="83502" x2="55128" y2="83502"/>
                        <a14:foregroundMark x1="58120" y1="85522" x2="58120" y2="85522"/>
                        <a14:foregroundMark x1="55983" y1="91919" x2="55983" y2="91919"/>
                        <a14:foregroundMark x1="49573" y1="93603" x2="49573" y2="93603"/>
                        <a14:foregroundMark x1="52564" y1="93266" x2="52564" y2="93266"/>
                        <a14:foregroundMark x1="55983" y1="91246" x2="55983" y2="91246"/>
                        <a14:foregroundMark x1="57692" y1="91246" x2="57692" y2="91246"/>
                        <a14:foregroundMark x1="59402" y1="91246" x2="59402" y2="91246"/>
                        <a14:foregroundMark x1="60256" y1="91246" x2="60256" y2="91246"/>
                        <a14:foregroundMark x1="67949" y1="91246" x2="67949" y2="91246"/>
                        <a14:foregroundMark x1="69231" y1="91246" x2="69231" y2="91246"/>
                        <a14:foregroundMark x1="73504" y1="91246" x2="73504" y2="91246"/>
                        <a14:foregroundMark x1="76068" y1="91246" x2="76068" y2="91246"/>
                        <a14:foregroundMark x1="79915" y1="90909" x2="79915" y2="90909"/>
                        <a14:foregroundMark x1="83761" y1="89226" x2="84615" y2="86869"/>
                        <a14:foregroundMark x1="85897" y1="82492" x2="85897" y2="82492"/>
                        <a14:foregroundMark x1="85897" y1="80135" x2="85897" y2="80135"/>
                        <a14:foregroundMark x1="96581" y1="92593" x2="96581" y2="92593"/>
                        <a14:foregroundMark x1="58547" y1="70034" x2="58547" y2="70034"/>
                        <a14:foregroundMark x1="60256" y1="70034" x2="60256" y2="70034"/>
                        <a14:foregroundMark x1="61111" y1="70034" x2="61111" y2="70034"/>
                        <a14:foregroundMark x1="64103" y1="67677" x2="64103" y2="67677"/>
                        <a14:foregroundMark x1="63675" y1="57912" x2="63675" y2="57912"/>
                        <a14:foregroundMark x1="63675" y1="56566" x2="63675" y2="56566"/>
                        <a14:foregroundMark x1="63675" y1="53535" x2="63675" y2="53535"/>
                        <a14:foregroundMark x1="63675" y1="51852" x2="63675" y2="51852"/>
                        <a14:foregroundMark x1="66239" y1="42761" x2="66239" y2="42761"/>
                        <a14:foregroundMark x1="36752" y1="37037" x2="36752" y2="37037"/>
                        <a14:foregroundMark x1="36752" y1="31650" x2="36752" y2="31650"/>
                        <a14:foregroundMark x1="55556" y1="35354" x2="55556" y2="35354"/>
                        <a14:foregroundMark x1="52991" y1="34343" x2="52991" y2="34343"/>
                        <a14:foregroundMark x1="62393" y1="29293" x2="62393" y2="29293"/>
                        <a14:foregroundMark x1="79060" y1="45791" x2="79060" y2="45791"/>
                        <a14:foregroundMark x1="82051" y1="46128" x2="82051" y2="46128"/>
                        <a14:foregroundMark x1="85897" y1="46465" x2="85897" y2="46465"/>
                        <a14:foregroundMark x1="87607" y1="42088" x2="87607" y2="42088"/>
                        <a14:foregroundMark x1="84615" y1="48148" x2="84615" y2="48148"/>
                        <a14:backgroundMark x1="14103" y1="15488" x2="14103" y2="15488"/>
                        <a14:backgroundMark x1="17094" y1="30976" x2="17094" y2="30976"/>
                        <a14:backgroundMark x1="16667" y1="48148" x2="16667" y2="48148"/>
                        <a14:backgroundMark x1="12393" y1="55219" x2="12393" y2="55219"/>
                        <a14:backgroundMark x1="11111" y1="46801" x2="11111" y2="46801"/>
                        <a14:backgroundMark x1="7265" y1="39731" x2="7265" y2="39731"/>
                        <a14:backgroundMark x1="5128" y1="30640" x2="5128" y2="30640"/>
                        <a14:backgroundMark x1="5128" y1="26599" x2="5128" y2="26599"/>
                        <a14:backgroundMark x1="7265" y1="19529" x2="7265" y2="19529"/>
                        <a14:backgroundMark x1="8120" y1="15488" x2="8120" y2="15488"/>
                        <a14:backgroundMark x1="14957" y1="9428" x2="14957" y2="9428"/>
                        <a14:backgroundMark x1="24359" y1="6061" x2="24359" y2="6061"/>
                        <a14:backgroundMark x1="38462" y1="2357" x2="38462" y2="2357"/>
                        <a14:backgroundMark x1="84615" y1="3367" x2="84615" y2="3367"/>
                        <a14:backgroundMark x1="94444" y1="47475" x2="94444" y2="47475"/>
                        <a14:backgroundMark x1="94444" y1="59259" x2="94444" y2="59259"/>
                        <a14:backgroundMark x1="88889" y1="62626" x2="88889" y2="62626"/>
                        <a14:backgroundMark x1="13248" y1="60269" x2="13248" y2="60269"/>
                        <a14:backgroundMark x1="20513" y1="55892" x2="20513" y2="55892"/>
                        <a14:backgroundMark x1="10684" y1="63636" x2="10684" y2="63636"/>
                        <a14:backgroundMark x1="7265" y1="64310" x2="7265" y2="64310"/>
                        <a14:backgroundMark x1="6838" y1="64310" x2="5983" y2="65320"/>
                        <a14:backgroundMark x1="5983" y1="62626" x2="5983" y2="62626"/>
                        <a14:backgroundMark x1="90598" y1="63300" x2="90598" y2="63300"/>
                        <a14:backgroundMark x1="91453" y1="65657" x2="91453" y2="65657"/>
                        <a14:backgroundMark x1="91880" y1="8754" x2="91880" y2="8754"/>
                        <a14:backgroundMark x1="91880" y1="8754" x2="91880" y2="8754"/>
                        <a14:backgroundMark x1="98291" y1="18519" x2="98291" y2="18519"/>
                        <a14:backgroundMark x1="97009" y1="17172" x2="97009" y2="17172"/>
                        <a14:backgroundMark x1="71795" y1="3367" x2="71795" y2="3367"/>
                        <a14:backgroundMark x1="61966" y1="3030" x2="61966" y2="3030"/>
                        <a14:backgroundMark x1="56410" y1="2020" x2="56410" y2="2020"/>
                        <a14:backgroundMark x1="66239" y1="1684" x2="66239" y2="1684"/>
                        <a14:backgroundMark x1="30342" y1="11785" x2="30342" y2="11785"/>
                        <a14:backgroundMark x1="23077" y1="29630" x2="23077" y2="2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1495" y="1876278"/>
            <a:ext cx="2350185" cy="2982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9382995" y="1876278"/>
            <a:ext cx="2646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 Fisher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0633" y="5627581"/>
            <a:ext cx="86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Scholarly Reference:</a:t>
            </a:r>
          </a:p>
          <a:p>
            <a:r>
              <a:rPr lang="en-US" dirty="0" smtClean="0"/>
              <a:t>Fisher, R.A. (1935). </a:t>
            </a:r>
            <a:r>
              <a:rPr lang="en-US" i="1" dirty="0" smtClean="0"/>
              <a:t>The Design of Experiments </a:t>
            </a:r>
            <a:r>
              <a:rPr lang="en-US" dirty="0" smtClean="0"/>
              <a:t>(9</a:t>
            </a:r>
            <a:r>
              <a:rPr lang="en-US" baseline="30000" dirty="0" smtClean="0"/>
              <a:t>th</a:t>
            </a:r>
            <a:r>
              <a:rPr lang="en-US" dirty="0" smtClean="0"/>
              <a:t> Ed). New York, NY: Macmillan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7558" y="1343405"/>
            <a:ext cx="41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One Logic, Many Forms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0160" y="2011028"/>
            <a:ext cx="7950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Simple Randomization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Block Randomization Design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Latin Squares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Matched-Pairs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Adaptive Randomization Design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60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5" y="45978"/>
            <a:ext cx="10058400" cy="1450757"/>
          </a:xfrm>
        </p:spPr>
        <p:txBody>
          <a:bodyPr>
            <a:noAutofit/>
          </a:bodyPr>
          <a:lstStyle/>
          <a:p>
            <a:r>
              <a:rPr lang="en-US" sz="6600" dirty="0" smtClean="0"/>
              <a:t>Rationale for Randomization</a:t>
            </a:r>
            <a:endParaRPr lang="en-US" sz="6600" dirty="0"/>
          </a:p>
        </p:txBody>
      </p:sp>
      <p:sp>
        <p:nvSpPr>
          <p:cNvPr id="10" name="Rectangle 9"/>
          <p:cNvSpPr/>
          <p:nvPr/>
        </p:nvSpPr>
        <p:spPr>
          <a:xfrm>
            <a:off x="67377" y="19773"/>
            <a:ext cx="2050181" cy="159666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" b="97980" l="0" r="96581">
                        <a14:foregroundMark x1="49573" y1="22559" x2="49573" y2="22559"/>
                        <a14:foregroundMark x1="48291" y1="26263" x2="48291" y2="26263"/>
                        <a14:foregroundMark x1="42308" y1="27609" x2="42308" y2="27609"/>
                        <a14:foregroundMark x1="41026" y1="24242" x2="41026" y2="24242"/>
                        <a14:foregroundMark x1="64530" y1="23232" x2="64530" y2="23232"/>
                        <a14:foregroundMark x1="55556" y1="11785" x2="55556" y2="11785"/>
                        <a14:foregroundMark x1="46581" y1="12121" x2="46581" y2="12121"/>
                        <a14:foregroundMark x1="58120" y1="6397" x2="58120" y2="6397"/>
                        <a14:foregroundMark x1="61538" y1="9428" x2="61538" y2="9428"/>
                        <a14:foregroundMark x1="73932" y1="8754" x2="73932" y2="8754"/>
                        <a14:foregroundMark x1="85043" y1="17172" x2="85043" y2="17172"/>
                        <a14:foregroundMark x1="76496" y1="9764" x2="76496" y2="9764"/>
                        <a14:foregroundMark x1="91453" y1="20202" x2="91453" y2="20202"/>
                        <a14:foregroundMark x1="88889" y1="18182" x2="88889" y2="18182"/>
                        <a14:foregroundMark x1="84615" y1="14141" x2="84615" y2="14141"/>
                        <a14:foregroundMark x1="88462" y1="16498" x2="88462" y2="16498"/>
                        <a14:foregroundMark x1="67949" y1="3704" x2="67949" y2="3704"/>
                        <a14:foregroundMark x1="76923" y1="7071" x2="76923" y2="7071"/>
                        <a14:foregroundMark x1="80342" y1="9091" x2="80342" y2="9091"/>
                        <a14:foregroundMark x1="82906" y1="11111" x2="82906" y2="11111"/>
                        <a14:foregroundMark x1="85043" y1="12458" x2="85043" y2="12458"/>
                        <a14:foregroundMark x1="87607" y1="14815" x2="87607" y2="14815"/>
                        <a14:foregroundMark x1="90171" y1="16498" x2="90171" y2="16498"/>
                        <a14:foregroundMark x1="55556" y1="4714" x2="55556" y2="4714"/>
                        <a14:foregroundMark x1="52137" y1="5724" x2="52137" y2="5724"/>
                        <a14:foregroundMark x1="63248" y1="6397" x2="63248" y2="6397"/>
                        <a14:foregroundMark x1="70085" y1="6061" x2="70085" y2="6061"/>
                        <a14:foregroundMark x1="13248" y1="77104" x2="13248" y2="77104"/>
                        <a14:foregroundMark x1="16667" y1="75084" x2="16667" y2="75084"/>
                        <a14:foregroundMark x1="23504" y1="72727" x2="23504" y2="72727"/>
                        <a14:foregroundMark x1="22222" y1="69697" x2="22222" y2="69697"/>
                        <a14:foregroundMark x1="12393" y1="72054" x2="12393" y2="72054"/>
                        <a14:foregroundMark x1="7692" y1="73737" x2="7692" y2="73737"/>
                        <a14:foregroundMark x1="9829" y1="77441" x2="9829" y2="77441"/>
                        <a14:foregroundMark x1="20085" y1="79125" x2="21368" y2="79125"/>
                        <a14:foregroundMark x1="29915" y1="79125" x2="29915" y2="79125"/>
                        <a14:foregroundMark x1="23504" y1="83165" x2="23504" y2="83165"/>
                        <a14:foregroundMark x1="15385" y1="83838" x2="15385" y2="83838"/>
                        <a14:foregroundMark x1="12821" y1="84848" x2="12821" y2="84848"/>
                        <a14:foregroundMark x1="19658" y1="84848" x2="19658" y2="84848"/>
                        <a14:foregroundMark x1="28205" y1="84848" x2="28205" y2="84848"/>
                        <a14:foregroundMark x1="32906" y1="84175" x2="32906" y2="84175"/>
                        <a14:foregroundMark x1="35470" y1="83838" x2="35470" y2="83838"/>
                        <a14:foregroundMark x1="36752" y1="83165" x2="36752" y2="83165"/>
                        <a14:foregroundMark x1="38034" y1="82155" x2="38034" y2="82155"/>
                        <a14:foregroundMark x1="18803" y1="80135" x2="18803" y2="80135"/>
                        <a14:foregroundMark x1="10256" y1="81818" x2="10256" y2="81818"/>
                        <a14:foregroundMark x1="7265" y1="83165" x2="7265" y2="83165"/>
                        <a14:foregroundMark x1="6410" y1="84175" x2="6410" y2="84175"/>
                        <a14:foregroundMark x1="5128" y1="85522" x2="5128" y2="85522"/>
                        <a14:foregroundMark x1="6838" y1="86195" x2="6838" y2="86195"/>
                        <a14:foregroundMark x1="13675" y1="86869" x2="13675" y2="86869"/>
                        <a14:foregroundMark x1="16667" y1="87542" x2="16667" y2="87542"/>
                        <a14:foregroundMark x1="19658" y1="87879" x2="19658" y2="87879"/>
                        <a14:foregroundMark x1="21795" y1="87879" x2="21795" y2="87879"/>
                        <a14:foregroundMark x1="25214" y1="87879" x2="26923" y2="87879"/>
                        <a14:foregroundMark x1="28205" y1="87879" x2="28205" y2="87879"/>
                        <a14:foregroundMark x1="32051" y1="87542" x2="32051" y2="87542"/>
                        <a14:foregroundMark x1="34188" y1="87542" x2="34188" y2="87542"/>
                        <a14:foregroundMark x1="36325" y1="87879" x2="36325" y2="87879"/>
                        <a14:foregroundMark x1="26923" y1="91919" x2="26923" y2="91919"/>
                        <a14:foregroundMark x1="22222" y1="93603" x2="20085" y2="94276"/>
                        <a14:foregroundMark x1="16667" y1="95960" x2="16667" y2="95960"/>
                        <a14:foregroundMark x1="17521" y1="96296" x2="17521" y2="96296"/>
                        <a14:foregroundMark x1="17094" y1="98316" x2="17094" y2="98316"/>
                        <a14:foregroundMark x1="36752" y1="94276" x2="36752" y2="94276"/>
                        <a14:foregroundMark x1="45726" y1="92593" x2="45726" y2="92593"/>
                        <a14:foregroundMark x1="47863" y1="89899" x2="47863" y2="89899"/>
                        <a14:foregroundMark x1="45726" y1="87542" x2="45726" y2="87542"/>
                        <a14:foregroundMark x1="45726" y1="86532" x2="45726" y2="86532"/>
                        <a14:foregroundMark x1="45726" y1="85522" x2="45726" y2="85522"/>
                        <a14:foregroundMark x1="55128" y1="83502" x2="55128" y2="83502"/>
                        <a14:foregroundMark x1="58120" y1="85522" x2="58120" y2="85522"/>
                        <a14:foregroundMark x1="55983" y1="91919" x2="55983" y2="91919"/>
                        <a14:foregroundMark x1="49573" y1="93603" x2="49573" y2="93603"/>
                        <a14:foregroundMark x1="52564" y1="93266" x2="52564" y2="93266"/>
                        <a14:foregroundMark x1="55983" y1="91246" x2="55983" y2="91246"/>
                        <a14:foregroundMark x1="57692" y1="91246" x2="57692" y2="91246"/>
                        <a14:foregroundMark x1="59402" y1="91246" x2="59402" y2="91246"/>
                        <a14:foregroundMark x1="60256" y1="91246" x2="60256" y2="91246"/>
                        <a14:foregroundMark x1="67949" y1="91246" x2="67949" y2="91246"/>
                        <a14:foregroundMark x1="69231" y1="91246" x2="69231" y2="91246"/>
                        <a14:foregroundMark x1="73504" y1="91246" x2="73504" y2="91246"/>
                        <a14:foregroundMark x1="76068" y1="91246" x2="76068" y2="91246"/>
                        <a14:foregroundMark x1="79915" y1="90909" x2="79915" y2="90909"/>
                        <a14:foregroundMark x1="83761" y1="89226" x2="84615" y2="86869"/>
                        <a14:foregroundMark x1="85897" y1="82492" x2="85897" y2="82492"/>
                        <a14:foregroundMark x1="85897" y1="80135" x2="85897" y2="80135"/>
                        <a14:foregroundMark x1="96581" y1="92593" x2="96581" y2="92593"/>
                        <a14:foregroundMark x1="58547" y1="70034" x2="58547" y2="70034"/>
                        <a14:foregroundMark x1="60256" y1="70034" x2="60256" y2="70034"/>
                        <a14:foregroundMark x1="61111" y1="70034" x2="61111" y2="70034"/>
                        <a14:foregroundMark x1="64103" y1="67677" x2="64103" y2="67677"/>
                        <a14:foregroundMark x1="63675" y1="57912" x2="63675" y2="57912"/>
                        <a14:foregroundMark x1="63675" y1="56566" x2="63675" y2="56566"/>
                        <a14:foregroundMark x1="63675" y1="53535" x2="63675" y2="53535"/>
                        <a14:foregroundMark x1="63675" y1="51852" x2="63675" y2="51852"/>
                        <a14:foregroundMark x1="66239" y1="42761" x2="66239" y2="42761"/>
                        <a14:foregroundMark x1="36752" y1="37037" x2="36752" y2="37037"/>
                        <a14:foregroundMark x1="36752" y1="31650" x2="36752" y2="31650"/>
                        <a14:foregroundMark x1="55556" y1="35354" x2="55556" y2="35354"/>
                        <a14:foregroundMark x1="52991" y1="34343" x2="52991" y2="34343"/>
                        <a14:foregroundMark x1="62393" y1="29293" x2="62393" y2="29293"/>
                        <a14:foregroundMark x1="79060" y1="45791" x2="79060" y2="45791"/>
                        <a14:foregroundMark x1="82051" y1="46128" x2="82051" y2="46128"/>
                        <a14:foregroundMark x1="85897" y1="46465" x2="85897" y2="46465"/>
                        <a14:foregroundMark x1="87607" y1="42088" x2="87607" y2="42088"/>
                        <a14:foregroundMark x1="84615" y1="48148" x2="84615" y2="48148"/>
                        <a14:backgroundMark x1="14103" y1="15488" x2="14103" y2="15488"/>
                        <a14:backgroundMark x1="17094" y1="30976" x2="17094" y2="30976"/>
                        <a14:backgroundMark x1="16667" y1="48148" x2="16667" y2="48148"/>
                        <a14:backgroundMark x1="12393" y1="55219" x2="12393" y2="55219"/>
                        <a14:backgroundMark x1="11111" y1="46801" x2="11111" y2="46801"/>
                        <a14:backgroundMark x1="7265" y1="39731" x2="7265" y2="39731"/>
                        <a14:backgroundMark x1="5128" y1="30640" x2="5128" y2="30640"/>
                        <a14:backgroundMark x1="5128" y1="26599" x2="5128" y2="26599"/>
                        <a14:backgroundMark x1="7265" y1="19529" x2="7265" y2="19529"/>
                        <a14:backgroundMark x1="8120" y1="15488" x2="8120" y2="15488"/>
                        <a14:backgroundMark x1="14957" y1="9428" x2="14957" y2="9428"/>
                        <a14:backgroundMark x1="24359" y1="6061" x2="24359" y2="6061"/>
                        <a14:backgroundMark x1="38462" y1="2357" x2="38462" y2="2357"/>
                        <a14:backgroundMark x1="84615" y1="3367" x2="84615" y2="3367"/>
                        <a14:backgroundMark x1="94444" y1="47475" x2="94444" y2="47475"/>
                        <a14:backgroundMark x1="94444" y1="59259" x2="94444" y2="59259"/>
                        <a14:backgroundMark x1="88889" y1="62626" x2="88889" y2="62626"/>
                        <a14:backgroundMark x1="13248" y1="60269" x2="13248" y2="60269"/>
                        <a14:backgroundMark x1="20513" y1="55892" x2="20513" y2="55892"/>
                        <a14:backgroundMark x1="10684" y1="63636" x2="10684" y2="63636"/>
                        <a14:backgroundMark x1="7265" y1="64310" x2="7265" y2="64310"/>
                        <a14:backgroundMark x1="6838" y1="64310" x2="5983" y2="65320"/>
                        <a14:backgroundMark x1="5983" y1="62626" x2="5983" y2="62626"/>
                        <a14:backgroundMark x1="90598" y1="63300" x2="90598" y2="63300"/>
                        <a14:backgroundMark x1="91453" y1="65657" x2="91453" y2="65657"/>
                        <a14:backgroundMark x1="91880" y1="8754" x2="91880" y2="8754"/>
                        <a14:backgroundMark x1="91880" y1="8754" x2="91880" y2="8754"/>
                        <a14:backgroundMark x1="98291" y1="18519" x2="98291" y2="18519"/>
                        <a14:backgroundMark x1="97009" y1="17172" x2="97009" y2="17172"/>
                        <a14:backgroundMark x1="71795" y1="3367" x2="71795" y2="3367"/>
                        <a14:backgroundMark x1="61966" y1="3030" x2="61966" y2="3030"/>
                        <a14:backgroundMark x1="56410" y1="2020" x2="56410" y2="2020"/>
                        <a14:backgroundMark x1="66239" y1="1684" x2="66239" y2="1684"/>
                        <a14:backgroundMark x1="30342" y1="11785" x2="30342" y2="11785"/>
                        <a14:backgroundMark x1="23077" y1="29630" x2="23077" y2="2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1495" y="1876278"/>
            <a:ext cx="2350185" cy="2982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9382995" y="1876278"/>
            <a:ext cx="2646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 Fisher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0633" y="5627581"/>
            <a:ext cx="86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Scholarly Reference:</a:t>
            </a:r>
          </a:p>
          <a:p>
            <a:r>
              <a:rPr lang="en-US" dirty="0" smtClean="0"/>
              <a:t>Fisher, R.A. (1935). </a:t>
            </a:r>
            <a:r>
              <a:rPr lang="en-US" i="1" dirty="0" smtClean="0"/>
              <a:t>The Design of Experiments </a:t>
            </a:r>
            <a:r>
              <a:rPr lang="en-US" dirty="0" smtClean="0"/>
              <a:t>(9</a:t>
            </a:r>
            <a:r>
              <a:rPr lang="en-US" baseline="30000" dirty="0" smtClean="0"/>
              <a:t>th</a:t>
            </a:r>
            <a:r>
              <a:rPr lang="en-US" dirty="0" smtClean="0"/>
              <a:t> Ed). New York, NY: Macmillan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7558" y="1343405"/>
            <a:ext cx="41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The Standard Three-Pronged Defense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0160" y="2011028"/>
            <a:ext cx="7950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It underpins frequentist statistical inference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It eliminates a certain kind of researcher bias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It, on average, balances groups on covariates</a:t>
            </a:r>
            <a:endParaRPr lang="en-US" sz="3200" dirty="0"/>
          </a:p>
        </p:txBody>
      </p:sp>
      <p:sp>
        <p:nvSpPr>
          <p:cNvPr id="5" name="Rectangular Callout 4"/>
          <p:cNvSpPr/>
          <p:nvPr/>
        </p:nvSpPr>
        <p:spPr>
          <a:xfrm>
            <a:off x="1581738" y="4862987"/>
            <a:ext cx="4045978" cy="644892"/>
          </a:xfrm>
          <a:prstGeom prst="wedgeRectCallout">
            <a:avLst>
              <a:gd name="adj1" fmla="val -47063"/>
              <a:gd name="adj2" fmla="val -942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Reason # </a:t>
            </a:r>
            <a:r>
              <a:rPr lang="en-US" dirty="0" smtClean="0"/>
              <a:t>3 Likely to have the Broadest Appeal, if trait considered to be a virtue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2467" y="4216794"/>
            <a:ext cx="4490186" cy="17508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296" y="40313"/>
            <a:ext cx="10058400" cy="1450757"/>
          </a:xfrm>
        </p:spPr>
        <p:txBody>
          <a:bodyPr>
            <a:noAutofit/>
          </a:bodyPr>
          <a:lstStyle/>
          <a:p>
            <a:pPr algn="r"/>
            <a:r>
              <a:rPr lang="en-US" sz="6600" dirty="0" smtClean="0"/>
              <a:t>Imbalanced Groups (Cont.)</a:t>
            </a:r>
            <a:endParaRPr lang="en-US" sz="6600" dirty="0"/>
          </a:p>
        </p:txBody>
      </p:sp>
      <p:sp>
        <p:nvSpPr>
          <p:cNvPr id="10" name="Rectangle 9"/>
          <p:cNvSpPr/>
          <p:nvPr/>
        </p:nvSpPr>
        <p:spPr>
          <a:xfrm>
            <a:off x="67377" y="19773"/>
            <a:ext cx="2050181" cy="159666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1495" y="2364395"/>
            <a:ext cx="2350185" cy="156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9315620" y="1991781"/>
            <a:ext cx="2646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 Statistical Theory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95950" y="1326944"/>
            <a:ext cx="439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Statistical flukes in randomized 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7833" y="2167280"/>
                <a:ext cx="7762775" cy="1578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With </a:t>
                </a:r>
                <a:r>
                  <a:rPr lang="en-US" sz="3200" i="1" dirty="0" smtClean="0"/>
                  <a:t>k </a:t>
                </a:r>
                <a:r>
                  <a:rPr lang="en-US" sz="3200" dirty="0" smtClean="0"/>
                  <a:t>independent covariates, the chance of </a:t>
                </a:r>
                <a:r>
                  <a:rPr lang="en-US" sz="3200" i="1" dirty="0" smtClean="0"/>
                  <a:t>at least </a:t>
                </a:r>
                <a:r>
                  <a:rPr lang="en-US" sz="3200" dirty="0" smtClean="0"/>
                  <a:t>one covariate showing a significant difference, at level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 smtClean="0"/>
                  <a:t>,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33" y="2167280"/>
                <a:ext cx="7762775" cy="1578509"/>
              </a:xfrm>
              <a:prstGeom prst="rect">
                <a:avLst/>
              </a:prstGeom>
              <a:blipFill>
                <a:blip r:embed="rId4"/>
                <a:stretch>
                  <a:fillRect l="-2042" t="-5039" r="-2042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93528" y="4216794"/>
                <a:ext cx="10578152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0.2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1−0.05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0.4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0.05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0.</a:t>
                </a:r>
                <a:r>
                  <a:rPr lang="en-US" sz="3200" dirty="0" smtClean="0"/>
                  <a:t>6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1−0.05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528" y="4216794"/>
                <a:ext cx="10578152" cy="1611852"/>
              </a:xfrm>
              <a:prstGeom prst="rect">
                <a:avLst/>
              </a:prstGeom>
              <a:blipFill>
                <a:blip r:embed="rId5"/>
                <a:stretch>
                  <a:fillRect l="-1499" t="-4167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80985" y="4552750"/>
            <a:ext cx="483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“…the uncontrolled causes which may influence the results are always strictly innumerable”</a:t>
            </a:r>
          </a:p>
          <a:p>
            <a:r>
              <a:rPr lang="en-US" dirty="0"/>
              <a:t>	</a:t>
            </a:r>
            <a:r>
              <a:rPr lang="en-US" dirty="0" smtClean="0"/>
              <a:t>						-RA Fisher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296" y="40313"/>
            <a:ext cx="10058400" cy="1450757"/>
          </a:xfrm>
        </p:spPr>
        <p:txBody>
          <a:bodyPr>
            <a:noAutofit/>
          </a:bodyPr>
          <a:lstStyle/>
          <a:p>
            <a:pPr algn="r"/>
            <a:r>
              <a:rPr lang="en-US" sz="6600" dirty="0" smtClean="0"/>
              <a:t>Imbalanced Groups</a:t>
            </a:r>
            <a:endParaRPr lang="en-US" sz="6600" dirty="0"/>
          </a:p>
        </p:txBody>
      </p:sp>
      <p:sp>
        <p:nvSpPr>
          <p:cNvPr id="10" name="Rectangle 9"/>
          <p:cNvSpPr/>
          <p:nvPr/>
        </p:nvSpPr>
        <p:spPr>
          <a:xfrm>
            <a:off x="67377" y="19773"/>
            <a:ext cx="2050181" cy="159666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1495" y="2220017"/>
            <a:ext cx="2350185" cy="156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9315620" y="1847403"/>
            <a:ext cx="2646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 Statistical Theory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95950" y="1326944"/>
            <a:ext cx="439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Statistical flukes in randomized experiments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3528" y="3822160"/>
            <a:ext cx="1057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risk that a treatment/covariate interaction effect will fail to manifest in a small experiment is excessive due to the small likelihood of obtaining the magical combination by chance.  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31685"/>
              </p:ext>
            </p:extLst>
          </p:nvPr>
        </p:nvGraphicFramePr>
        <p:xfrm>
          <a:off x="1092467" y="1888121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665478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840473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6514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6002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Xk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2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Case 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                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62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Case 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562758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                    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 ….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24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Case 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88761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2508" y="5454331"/>
            <a:ext cx="86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Scholarly Reference:</a:t>
            </a:r>
          </a:p>
          <a:p>
            <a:r>
              <a:rPr lang="en-US" dirty="0" smtClean="0"/>
              <a:t>Krause, M.S. &amp; Howard, K.I. (2003). What random assignment does and does not do. </a:t>
            </a:r>
            <a:r>
              <a:rPr lang="en-US" i="1" dirty="0" smtClean="0"/>
              <a:t>Journal of Clinical Psychology. </a:t>
            </a:r>
            <a:r>
              <a:rPr lang="en-US" dirty="0" smtClean="0"/>
              <a:t>7, 751-766.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6407" y="1888121"/>
            <a:ext cx="6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Stimulation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our motivating example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048838" y="3453682"/>
          <a:ext cx="100584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74092417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8181259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9398829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752053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7698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IQ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97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666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Tammy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2159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2151" y="1982804"/>
            <a:ext cx="10183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comprehensive reading programs exclude students with cognitive disabilities. Imagine you thus designed a special reading program for this neglected population. </a:t>
            </a:r>
            <a:r>
              <a:rPr lang="en-US" dirty="0"/>
              <a:t>Imagine </a:t>
            </a:r>
            <a:r>
              <a:rPr lang="en-US" dirty="0" smtClean="0"/>
              <a:t>further you </a:t>
            </a:r>
            <a:r>
              <a:rPr lang="en-US" dirty="0"/>
              <a:t>are conducting an </a:t>
            </a:r>
            <a:r>
              <a:rPr lang="en-US" dirty="0" smtClean="0"/>
              <a:t>experiment to demonstrate this reading program works better than conventional methods. Given the low prevalence of cognitive disabilities in the human population you will likely find about 4 eligible students in a typical elementary school.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8838" y="5307882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should you proceed?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Simulation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SAS 9.4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Independent Variables (Simple, Blocked, or Adaptive Randomization)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Dependent Variables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Experimental Conditions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Total Sample </a:t>
            </a:r>
            <a:r>
              <a:rPr lang="en-US" dirty="0" smtClean="0"/>
              <a:t>Sizes </a:t>
            </a:r>
            <a:r>
              <a:rPr lang="en-US" dirty="0" smtClean="0"/>
              <a:t>(4, </a:t>
            </a:r>
            <a:r>
              <a:rPr lang="en-US" dirty="0" smtClean="0"/>
              <a:t>6, 8, </a:t>
            </a:r>
            <a:r>
              <a:rPr lang="en-US" dirty="0" smtClean="0"/>
              <a:t>1</a:t>
            </a:r>
            <a:r>
              <a:rPr lang="en-US" dirty="0" smtClean="0"/>
              <a:t>0, 100)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Correlation between covariates and outcome (.2, .5, .8)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Consistency of relationship between covariates and outcome (Identical, Slanted towards Treated Group)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Number of Blocks (1, 10, 20)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Sample size per Block (4, 8, 12, 50)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5,000 or 50,000 reps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Model: </a:t>
            </a:r>
            <a:r>
              <a:rPr lang="en-US" i="1" dirty="0" smtClean="0"/>
              <a:t>t</a:t>
            </a:r>
            <a:r>
              <a:rPr lang="en-US" dirty="0" smtClean="0"/>
              <a:t>-test of independent means or ANOVA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Simple Randomization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1122" y="1991862"/>
            <a:ext cx="3330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 Frequency Properties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Unbiased Point Estimates for both X and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I Error Controlled for both X and Y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492025"/>
              </p:ext>
            </p:extLst>
          </p:nvPr>
        </p:nvGraphicFramePr>
        <p:xfrm>
          <a:off x="1197553" y="186469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4677878" y="3898232"/>
            <a:ext cx="904775" cy="126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885145" y="3876055"/>
            <a:ext cx="932047" cy="126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437246" y="4129242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70396" y="4657026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85886" y="2156059"/>
            <a:ext cx="192505" cy="343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45" y="3570028"/>
            <a:ext cx="3684497" cy="2644652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3028748" y="3596641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066218" y="3067253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681206" y="2537857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3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193" y="45978"/>
            <a:ext cx="9711891" cy="1450757"/>
          </a:xfrm>
        </p:spPr>
        <p:txBody>
          <a:bodyPr>
            <a:noAutofit/>
          </a:bodyPr>
          <a:lstStyle/>
          <a:p>
            <a:r>
              <a:rPr lang="en-US" sz="7200" dirty="0" smtClean="0"/>
              <a:t>The Agenda: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67377" y="19773"/>
            <a:ext cx="2050181" cy="159666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2192" y="1343405"/>
            <a:ext cx="891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hope to do more than admire a problem. We wish to propose a testable solution.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3907" y="1992430"/>
            <a:ext cx="101354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smtClean="0"/>
              <a:t>Thesis 1:</a:t>
            </a:r>
          </a:p>
          <a:p>
            <a:r>
              <a:rPr lang="en-US" sz="2800" dirty="0" smtClean="0"/>
              <a:t>When sample sizes are small, group equivalency may be established with deliberate calculation rather than randomization. </a:t>
            </a:r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smtClean="0"/>
              <a:t>Thesis 2:</a:t>
            </a:r>
          </a:p>
          <a:p>
            <a:r>
              <a:rPr lang="en-US" sz="2800" dirty="0" smtClean="0"/>
              <a:t>When such a “quasi-experimental” design is used, switch to a Bayesian paradigm to make sense of statistical inferences.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24" y="3365416"/>
            <a:ext cx="1436169" cy="1030851"/>
          </a:xfrm>
          <a:prstGeom prst="rect">
            <a:avLst/>
          </a:prstGeom>
        </p:spPr>
      </p:pic>
      <p:sp>
        <p:nvSpPr>
          <p:cNvPr id="19" name="&quot;No&quot; Symbol 18"/>
          <p:cNvSpPr/>
          <p:nvPr/>
        </p:nvSpPr>
        <p:spPr>
          <a:xfrm>
            <a:off x="8961118" y="3214838"/>
            <a:ext cx="1867302" cy="1289786"/>
          </a:xfrm>
          <a:prstGeom prst="noSmoking">
            <a:avLst>
              <a:gd name="adj" fmla="val 68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10349" y="5399773"/>
                <a:ext cx="3474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349" y="5399773"/>
                <a:ext cx="347472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3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Simple Randomization (Cont.)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1967981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0999171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96963" y="5868988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. Depicts RMSE Information for Covariate X                                                                                       X~N(0,1)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Simple Randomization (Cont.)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9405969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0510527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97280" y="5868988"/>
                <a:ext cx="1005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Note</a:t>
                </a:r>
                <a:r>
                  <a:rPr lang="en-US" dirty="0" smtClean="0"/>
                  <a:t>. Depicts RMSE Information for Outcome </a:t>
                </a:r>
                <a:r>
                  <a:rPr lang="en-US" dirty="0"/>
                  <a:t>Y</a:t>
                </a:r>
                <a:r>
                  <a:rPr lang="en-US" dirty="0" smtClean="0"/>
                  <a:t>                                                                         Y~N(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T+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X],1)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868988"/>
                <a:ext cx="10058400" cy="369332"/>
              </a:xfrm>
              <a:prstGeom prst="rect">
                <a:avLst/>
              </a:prstGeom>
              <a:blipFill>
                <a:blip r:embed="rId4"/>
                <a:stretch>
                  <a:fillRect l="-485" t="-10000" r="-48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2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25643"/>
            <a:ext cx="10058400" cy="1450757"/>
          </a:xfrm>
        </p:spPr>
        <p:txBody>
          <a:bodyPr/>
          <a:lstStyle/>
          <a:p>
            <a:pPr algn="r"/>
            <a:r>
              <a:rPr lang="en-US" dirty="0" smtClean="0"/>
              <a:t>Hypothesis tests</a:t>
            </a:r>
            <a:endParaRPr lang="en-US" dirty="0"/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9"/>
            <a:ext cx="4938712" cy="3704033"/>
          </a:xfrm>
        </p:spPr>
      </p:pic>
      <p:pic>
        <p:nvPicPr>
          <p:cNvPr id="1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  <p:sp>
        <p:nvSpPr>
          <p:cNvPr id="13" name="TextBox 12"/>
          <p:cNvSpPr txBox="1"/>
          <p:nvPr/>
        </p:nvSpPr>
        <p:spPr>
          <a:xfrm>
            <a:off x="3169919" y="167640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Covariate X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29757" y="168946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 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9040" y="5834739"/>
            <a:ext cx="359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Simple 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3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25643"/>
            <a:ext cx="10058400" cy="1450757"/>
          </a:xfrm>
        </p:spPr>
        <p:txBody>
          <a:bodyPr/>
          <a:lstStyle/>
          <a:p>
            <a:pPr algn="r"/>
            <a:r>
              <a:rPr lang="en-US" dirty="0" smtClean="0"/>
              <a:t>Point Estimates for Cohen’s 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9919" y="167640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Covariate X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29757" y="168946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 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9040" y="5834739"/>
            <a:ext cx="359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Simple Randomization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9"/>
            <a:ext cx="4938712" cy="370403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2547760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25643"/>
            <a:ext cx="10058400" cy="1450757"/>
          </a:xfrm>
        </p:spPr>
        <p:txBody>
          <a:bodyPr/>
          <a:lstStyle/>
          <a:p>
            <a:pPr algn="r"/>
            <a:r>
              <a:rPr lang="en-US" dirty="0" smtClean="0"/>
              <a:t>Point Estimates for Hedge’s 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9919" y="167640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Covariate X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29757" y="168946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 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9040" y="5834739"/>
            <a:ext cx="359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Simple Randomization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9"/>
            <a:ext cx="4938712" cy="3704033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1249026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25643"/>
            <a:ext cx="10058400" cy="1450757"/>
          </a:xfrm>
        </p:spPr>
        <p:txBody>
          <a:bodyPr/>
          <a:lstStyle/>
          <a:p>
            <a:pPr algn="r"/>
            <a:r>
              <a:rPr lang="en-US" dirty="0" smtClean="0"/>
              <a:t>Large imbalanced sampled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9919" y="167640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Covariate X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29757" y="168946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 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9040" y="5834739"/>
            <a:ext cx="359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Simple Randomization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9"/>
            <a:ext cx="4938712" cy="370403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3671365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Adaptive Randomization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1122" y="1991862"/>
            <a:ext cx="3330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 Adaptive Frequency Properties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Unbiased Point Estimates for both X and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I Error </a:t>
            </a:r>
            <a:r>
              <a:rPr lang="en-US" b="1" dirty="0" smtClean="0"/>
              <a:t>Over</a:t>
            </a:r>
            <a:r>
              <a:rPr lang="en-US" dirty="0" smtClean="0"/>
              <a:t>controlled for both X and Y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7878" y="3898232"/>
            <a:ext cx="904775" cy="126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885145" y="3876055"/>
            <a:ext cx="932047" cy="126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45" y="3570028"/>
            <a:ext cx="3684497" cy="2644652"/>
          </a:xfrm>
          <a:prstGeom prst="rect">
            <a:avLst/>
          </a:prstGeom>
        </p:spPr>
      </p:pic>
      <p:graphicFrame>
        <p:nvGraphicFramePr>
          <p:cNvPr id="15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6275835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6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Adaptive Randomization (Cont.)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7546325"/>
              </p:ext>
            </p:extLst>
          </p:nvPr>
        </p:nvGraphicFramePr>
        <p:xfrm>
          <a:off x="1187768" y="2349199"/>
          <a:ext cx="4938712" cy="353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9885145" y="3876055"/>
            <a:ext cx="932047" cy="126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33498" y="4292872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77878" y="3898232"/>
            <a:ext cx="904775" cy="1347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403105" y="3394510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777463" y="2951750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405161" y="4740407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3876" y="3837555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674671" y="5175184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777463" y="4734028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533498" y="4291271"/>
            <a:ext cx="125128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553777" y="5136964"/>
            <a:ext cx="45719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49631" y="2348564"/>
            <a:ext cx="134754" cy="3118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084385" y="2107933"/>
            <a:ext cx="74755" cy="3359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48128" y="1886552"/>
                <a:ext cx="1731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128" y="1886552"/>
                <a:ext cx="173190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974134" y="2961376"/>
            <a:ext cx="4013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Parametric T-test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I error </a:t>
            </a:r>
            <a:r>
              <a:rPr lang="en-US" dirty="0" err="1" smtClean="0"/>
              <a:t>Overcontrol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Adaptive Randomization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I error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25643"/>
            <a:ext cx="10058400" cy="1450757"/>
          </a:xfrm>
        </p:spPr>
        <p:txBody>
          <a:bodyPr/>
          <a:lstStyle/>
          <a:p>
            <a:pPr algn="r"/>
            <a:r>
              <a:rPr lang="en-US" dirty="0" smtClean="0"/>
              <a:t>Hypothesis tests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9919" y="167640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Covariate X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29757" y="168946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 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9040" y="5834739"/>
            <a:ext cx="359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Adaptive Randomization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6962" y="5709047"/>
            <a:ext cx="533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Obviously, always going to be zero with small 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005609"/>
            <a:ext cx="4857795" cy="37509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34086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62" y="2005608"/>
            <a:ext cx="4937760" cy="370343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91662" y="1859991"/>
            <a:ext cx="4937760" cy="33943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25643"/>
            <a:ext cx="10058400" cy="1450757"/>
          </a:xfrm>
        </p:spPr>
        <p:txBody>
          <a:bodyPr/>
          <a:lstStyle/>
          <a:p>
            <a:pPr algn="r"/>
            <a:r>
              <a:rPr lang="en-US" dirty="0" smtClean="0"/>
              <a:t>Point Estimates for Cohen’s 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9919" y="167640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Covariate X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29757" y="168946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 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9040" y="5834739"/>
            <a:ext cx="359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Adaptive Randomization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9"/>
            <a:ext cx="4938712" cy="3704033"/>
          </a:xfrm>
        </p:spPr>
      </p:pic>
    </p:spTree>
    <p:extLst>
      <p:ext uri="{BB962C8B-B14F-4D97-AF65-F5344CB8AC3E}">
        <p14:creationId xmlns:p14="http://schemas.microsoft.com/office/powerpoint/2010/main" val="373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25643"/>
            <a:ext cx="10058400" cy="1450757"/>
          </a:xfrm>
        </p:spPr>
        <p:txBody>
          <a:bodyPr/>
          <a:lstStyle/>
          <a:p>
            <a:pPr algn="r"/>
            <a:r>
              <a:rPr lang="en-US" dirty="0" smtClean="0"/>
              <a:t>Large imbalanced sampled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9919" y="167640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Covariate X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29757" y="1689460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 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9040" y="5834739"/>
            <a:ext cx="359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Adaptive Randomization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9"/>
            <a:ext cx="4938712" cy="370403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303563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8866"/>
          </a:xfrm>
        </p:spPr>
        <p:txBody>
          <a:bodyPr/>
          <a:lstStyle/>
          <a:p>
            <a:pPr algn="r"/>
            <a:r>
              <a:rPr lang="en-US" dirty="0" smtClean="0"/>
              <a:t>Interaction: Covariate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82639"/>
            <a:ext cx="10058400" cy="4886455"/>
          </a:xfrm>
        </p:spPr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  <p:pic>
        <p:nvPicPr>
          <p:cNvPr id="4" name="Picture 3" descr="Box Plot for Hedgesg_x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/>
          <a:stretch/>
        </p:blipFill>
        <p:spPr bwMode="auto">
          <a:xfrm>
            <a:off x="1097280" y="982639"/>
            <a:ext cx="10058400" cy="5377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4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8866"/>
          </a:xfrm>
        </p:spPr>
        <p:txBody>
          <a:bodyPr/>
          <a:lstStyle/>
          <a:p>
            <a:pPr algn="r"/>
            <a:r>
              <a:rPr lang="en-US" dirty="0" smtClean="0"/>
              <a:t>Interaction: Outcome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82639"/>
            <a:ext cx="10058400" cy="4886455"/>
          </a:xfrm>
        </p:spPr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  <p:pic>
        <p:nvPicPr>
          <p:cNvPr id="5" name="Picture 4" descr="Box Plot for Hedgesg_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/>
          <a:stretch/>
        </p:blipFill>
        <p:spPr bwMode="auto">
          <a:xfrm>
            <a:off x="1097280" y="982639"/>
            <a:ext cx="10058400" cy="5336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8866"/>
          </a:xfrm>
        </p:spPr>
        <p:txBody>
          <a:bodyPr/>
          <a:lstStyle/>
          <a:p>
            <a:pPr algn="r"/>
            <a:r>
              <a:rPr lang="en-US" dirty="0" smtClean="0"/>
              <a:t>Interaction: Covariate Type I Error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82639"/>
            <a:ext cx="10058400" cy="4886455"/>
          </a:xfrm>
        </p:spPr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  <p:pic>
        <p:nvPicPr>
          <p:cNvPr id="5" name="Picture 4" descr="Box Plot for TypeI_x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/>
          <a:stretch/>
        </p:blipFill>
        <p:spPr bwMode="auto">
          <a:xfrm>
            <a:off x="1097280" y="982639"/>
            <a:ext cx="10058400" cy="5431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0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8866"/>
          </a:xfrm>
        </p:spPr>
        <p:txBody>
          <a:bodyPr/>
          <a:lstStyle/>
          <a:p>
            <a:pPr algn="r"/>
            <a:r>
              <a:rPr lang="en-US" dirty="0" smtClean="0"/>
              <a:t>Interaction: Outcome Type I Error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82639"/>
            <a:ext cx="10058400" cy="4886455"/>
          </a:xfrm>
        </p:spPr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  <p:pic>
        <p:nvPicPr>
          <p:cNvPr id="6" name="Picture 5" descr="Box Plot for TypeI_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/>
          <a:stretch/>
        </p:blipFill>
        <p:spPr bwMode="auto">
          <a:xfrm>
            <a:off x="1097281" y="982639"/>
            <a:ext cx="10162122" cy="5295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9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8866"/>
          </a:xfrm>
        </p:spPr>
        <p:txBody>
          <a:bodyPr/>
          <a:lstStyle/>
          <a:p>
            <a:pPr algn="r"/>
            <a:r>
              <a:rPr lang="en-US" dirty="0" smtClean="0"/>
              <a:t>Interaction: Large Covariate Effect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82639"/>
            <a:ext cx="10058400" cy="4886455"/>
          </a:xfrm>
        </p:spPr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  <p:pic>
        <p:nvPicPr>
          <p:cNvPr id="6" name="Picture 5" descr="Box Plot for pct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/>
          <a:stretch/>
        </p:blipFill>
        <p:spPr bwMode="auto">
          <a:xfrm>
            <a:off x="1097280" y="982639"/>
            <a:ext cx="10058400" cy="534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7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8866"/>
          </a:xfrm>
        </p:spPr>
        <p:txBody>
          <a:bodyPr/>
          <a:lstStyle/>
          <a:p>
            <a:pPr algn="r"/>
            <a:r>
              <a:rPr lang="en-US" dirty="0" smtClean="0"/>
              <a:t>Interaction: Large Outcome Effect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82639"/>
            <a:ext cx="10058400" cy="4886455"/>
          </a:xfrm>
        </p:spPr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  <p:pic>
        <p:nvPicPr>
          <p:cNvPr id="5" name="Picture 4" descr="Box Plot for pct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/>
        </p:blipFill>
        <p:spPr bwMode="auto">
          <a:xfrm>
            <a:off x="1097280" y="982640"/>
            <a:ext cx="10058400" cy="5322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7922"/>
          </a:xfrm>
        </p:spPr>
        <p:txBody>
          <a:bodyPr/>
          <a:lstStyle/>
          <a:p>
            <a:pPr algn="r"/>
            <a:r>
              <a:rPr lang="en-US" dirty="0" smtClean="0"/>
              <a:t>Randomized Blocks: Type I Error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  <p:pic>
        <p:nvPicPr>
          <p:cNvPr id="4" name="Picture 3" descr="Box Plot for TypeI_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/>
          <a:stretch/>
        </p:blipFill>
        <p:spPr bwMode="auto">
          <a:xfrm>
            <a:off x="1265147" y="941696"/>
            <a:ext cx="9890533" cy="5268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5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7922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Randomized Blocks: Large Covariate Effect Size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  <p:pic>
        <p:nvPicPr>
          <p:cNvPr id="5" name="Picture 4" descr="Box Plot for pct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/>
        </p:blipFill>
        <p:spPr bwMode="auto">
          <a:xfrm>
            <a:off x="1224204" y="1064526"/>
            <a:ext cx="9931476" cy="533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1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420000"/>
              </p:ext>
            </p:extLst>
          </p:nvPr>
        </p:nvGraphicFramePr>
        <p:xfrm>
          <a:off x="1048838" y="3453682"/>
          <a:ext cx="100584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74092417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8181259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9398829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752053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7698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IQ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97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666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Tammy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2159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2151" y="1982804"/>
            <a:ext cx="10183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comprehensive reading programs exclude students with cognitive disabilities. Imagine you thus designed a special reading program for this neglected population. </a:t>
            </a:r>
            <a:r>
              <a:rPr lang="en-US" dirty="0"/>
              <a:t>Imagine </a:t>
            </a:r>
            <a:r>
              <a:rPr lang="en-US" dirty="0" smtClean="0"/>
              <a:t>further you </a:t>
            </a:r>
            <a:r>
              <a:rPr lang="en-US" dirty="0"/>
              <a:t>are conducting an </a:t>
            </a:r>
            <a:r>
              <a:rPr lang="en-US" dirty="0" smtClean="0"/>
              <a:t>experiment to demonstrate this reading program works better than conventional methods. Given the low prevalence of cognitive disabilities in the human population you will likely find about 4 eligible students in a typical elementary school.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8838" y="5307882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should you proceed?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7922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Randomized Blocks: Large Outcome Effect Size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  <p:pic>
        <p:nvPicPr>
          <p:cNvPr id="6" name="Picture 5" descr="Box Plot for pct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3"/>
          <a:stretch/>
        </p:blipFill>
        <p:spPr bwMode="auto">
          <a:xfrm>
            <a:off x="1201003" y="955343"/>
            <a:ext cx="9954677" cy="533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6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Replication Randomized Block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&lt;Insert Simulation Results&gt;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Alternate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6963" y="4600878"/>
            <a:ext cx="9307946" cy="7060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6963" y="3869360"/>
            <a:ext cx="9307946" cy="74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our motivating example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40061"/>
              </p:ext>
            </p:extLst>
          </p:nvPr>
        </p:nvGraphicFramePr>
        <p:xfrm>
          <a:off x="1077712" y="3482556"/>
          <a:ext cx="10058400" cy="1853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74092417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8181259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9398829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752053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76985601"/>
                    </a:ext>
                  </a:extLst>
                </a:gridCol>
              </a:tblGrid>
              <a:tr h="3095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IQ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978158"/>
                  </a:ext>
                </a:extLst>
              </a:tr>
              <a:tr h="309557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666421"/>
                  </a:ext>
                </a:extLst>
              </a:tr>
              <a:tr h="309557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996335"/>
                  </a:ext>
                </a:extLst>
              </a:tr>
              <a:tr h="309557">
                <a:tc>
                  <a:txBody>
                    <a:bodyPr/>
                    <a:lstStyle/>
                    <a:p>
                      <a:r>
                        <a:rPr lang="en-US" dirty="0" smtClean="0"/>
                        <a:t>Toni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3748"/>
                  </a:ext>
                </a:extLst>
              </a:tr>
              <a:tr h="390229">
                <a:tc>
                  <a:txBody>
                    <a:bodyPr/>
                    <a:lstStyle/>
                    <a:p>
                      <a:r>
                        <a:rPr lang="en-US" dirty="0" smtClean="0"/>
                        <a:t>Tammy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99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2151" y="1982804"/>
            <a:ext cx="10183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comprehensive reading programs exclude students with cognitive disabilities. Imagine you thus designed a special reading program for this neglected population. </a:t>
            </a:r>
            <a:r>
              <a:rPr lang="en-US" dirty="0"/>
              <a:t>Imagine </a:t>
            </a:r>
            <a:r>
              <a:rPr lang="en-US" dirty="0" smtClean="0"/>
              <a:t>further you </a:t>
            </a:r>
            <a:r>
              <a:rPr lang="en-US" dirty="0"/>
              <a:t>are conducting an </a:t>
            </a:r>
            <a:r>
              <a:rPr lang="en-US" dirty="0" smtClean="0"/>
              <a:t>experiment to demonstrate this reading program works better than conventional methods. Given the low prevalence of cognitive disabilities in the human population you will likely find about 4 eligible students in a typical elementary school.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8775" y="5523117"/>
            <a:ext cx="1005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step – Within matched pairs, assign one to the treated condition; the other, control condition.</a:t>
            </a:r>
          </a:p>
          <a:p>
            <a:r>
              <a:rPr lang="en-US" b="1" dirty="0" smtClean="0"/>
              <a:t>Third step </a:t>
            </a:r>
            <a:r>
              <a:rPr lang="en-US" dirty="0" smtClean="0"/>
              <a:t>– Decide whether to randomly assign or deliberately assign.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8838" y="5307882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step – Make Matching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7200" dirty="0" smtClean="0"/>
              <a:t>What you know counts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researcher asks participating teachers who know the students to create equivalent groups. Then the researcher picks one to be the control and one to be the treatment.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Alternatively, the researcher may use statistical methods, such as clustering, to assign students into control and treated conditions based on their similarity on baseline prognostic factors.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377" y="19773"/>
            <a:ext cx="2050181" cy="159666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6884" y="5345052"/>
            <a:ext cx="1089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Scholarly Reference:</a:t>
            </a:r>
          </a:p>
          <a:p>
            <a:r>
              <a:rPr lang="en-US" dirty="0" smtClean="0"/>
              <a:t>Howson, C. &amp; </a:t>
            </a:r>
            <a:r>
              <a:rPr lang="en-US" dirty="0" err="1" smtClean="0"/>
              <a:t>Urbach</a:t>
            </a:r>
            <a:r>
              <a:rPr lang="en-US" dirty="0" smtClean="0"/>
              <a:t>, P. (2005). </a:t>
            </a:r>
            <a:r>
              <a:rPr lang="en-US" i="1" dirty="0" smtClean="0"/>
              <a:t>Scientific Reasoning: The Bayesian Approach </a:t>
            </a:r>
            <a:r>
              <a:rPr lang="en-US" dirty="0" smtClean="0"/>
              <a:t>(3</a:t>
            </a:r>
            <a:r>
              <a:rPr lang="en-US" baseline="30000" dirty="0" smtClean="0"/>
              <a:t>rd</a:t>
            </a:r>
            <a:r>
              <a:rPr lang="en-US" dirty="0" smtClean="0"/>
              <a:t> Ed). New York, </a:t>
            </a:r>
            <a:r>
              <a:rPr lang="en-US" dirty="0"/>
              <a:t>N</a:t>
            </a:r>
            <a:r>
              <a:rPr lang="en-US" dirty="0" smtClean="0"/>
              <a:t>Y: Open Court.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97566" y="1431771"/>
            <a:ext cx="41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Were the Comparison Groups Equivalent?</a:t>
            </a:r>
            <a:endParaRPr lang="en-US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5139" t="26285" r="19329" b="14583"/>
          <a:stretch>
            <a:fillRect/>
          </a:stretch>
        </p:blipFill>
        <p:spPr bwMode="auto">
          <a:xfrm>
            <a:off x="6529005" y="1983189"/>
            <a:ext cx="4626675" cy="337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8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524000" y="1447800"/>
            <a:ext cx="9372600" cy="5638800"/>
          </a:xfrm>
          <a:prstGeom prst="rect">
            <a:avLst/>
          </a:prstGeom>
          <a:blipFill dpi="0" rotWithShape="1">
            <a:blip r:embed="rId3" cstate="print">
              <a:alphaModFix amt="5000"/>
            </a:blip>
            <a:srcRect/>
            <a:stretch>
              <a:fillRect l="-2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1556348"/>
            <a:ext cx="2228850" cy="17964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223348"/>
            <a:ext cx="2228850" cy="17964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72400" y="3320454"/>
            <a:ext cx="2362200" cy="4333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Sampling Density P(D|H)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64103" y="5924352"/>
            <a:ext cx="2286000" cy="41334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Posterior Density</a:t>
            </a:r>
          </a:p>
          <a:p>
            <a:pPr algn="ctr"/>
            <a:r>
              <a:rPr lang="en-US" dirty="0"/>
              <a:t>P(H|D)</a:t>
            </a:r>
          </a:p>
        </p:txBody>
      </p:sp>
      <p:pic>
        <p:nvPicPr>
          <p:cNvPr id="26" name="Content Placeholder 13" descr="FrankRams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2060" y="1598556"/>
            <a:ext cx="1442140" cy="1754245"/>
          </a:xfrm>
          <a:prstGeom prst="rect">
            <a:avLst/>
          </a:prstGeom>
        </p:spPr>
      </p:pic>
      <p:pic>
        <p:nvPicPr>
          <p:cNvPr id="27" name="Content Placeholder 13" descr="FrankRams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4189356"/>
            <a:ext cx="1524000" cy="17542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10200" y="590687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Frank Ramsey</a:t>
            </a:r>
          </a:p>
          <a:p>
            <a:pPr algn="ctr"/>
            <a:r>
              <a:rPr lang="en-US" dirty="0"/>
              <a:t>1903-1930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331607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 Fisher</a:t>
            </a:r>
          </a:p>
          <a:p>
            <a:pPr algn="ctr"/>
            <a:r>
              <a:rPr lang="en-US" dirty="0"/>
              <a:t>1890-1962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3392" y="4702314"/>
            <a:ext cx="3626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Credence-Type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8245" y="2187714"/>
            <a:ext cx="3264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Chance-Type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37231" y="2286000"/>
            <a:ext cx="685800" cy="533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648200" y="4800600"/>
            <a:ext cx="685800" cy="533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95562" y="263526"/>
            <a:ext cx="7158038" cy="1184275"/>
          </a:xfrm>
        </p:spPr>
        <p:txBody>
          <a:bodyPr/>
          <a:lstStyle/>
          <a:p>
            <a:pPr algn="ctr"/>
            <a:r>
              <a:rPr lang="en-US" sz="4400" b="1" dirty="0">
                <a:latin typeface="Futura Std Book" pitchFamily="34" charset="0"/>
              </a:rPr>
              <a:t>Two Statistical Inferences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2971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Requires Randomization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5562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Does not Require Randomization</a:t>
            </a:r>
          </a:p>
        </p:txBody>
      </p:sp>
    </p:spTree>
    <p:extLst>
      <p:ext uri="{BB962C8B-B14F-4D97-AF65-F5344CB8AC3E}">
        <p14:creationId xmlns:p14="http://schemas.microsoft.com/office/powerpoint/2010/main" val="30759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420000"/>
              </p:ext>
            </p:extLst>
          </p:nvPr>
        </p:nvGraphicFramePr>
        <p:xfrm>
          <a:off x="1048838" y="3453682"/>
          <a:ext cx="100584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74092417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8181259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9398829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752053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7698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IQ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97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666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Tammy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2159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2151" y="1982804"/>
            <a:ext cx="10183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comprehensive reading programs exclude students with cognitive disabilities. Imagine you thus designed a special reading program for this neglected population. </a:t>
            </a:r>
            <a:r>
              <a:rPr lang="en-US" dirty="0"/>
              <a:t>Imagine </a:t>
            </a:r>
            <a:r>
              <a:rPr lang="en-US" dirty="0" smtClean="0"/>
              <a:t>further you </a:t>
            </a:r>
            <a:r>
              <a:rPr lang="en-US" dirty="0"/>
              <a:t>are conducting an </a:t>
            </a:r>
            <a:r>
              <a:rPr lang="en-US" dirty="0" smtClean="0"/>
              <a:t>experiment to demonstrate this reading program works better than conventional methods. Given the low prevalence of cognitive disabilities in the human population you will likely find about 4 eligible students in a typical elementary school.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8837" y="5307882"/>
            <a:ext cx="73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should you proceed? </a:t>
            </a:r>
            <a:r>
              <a:rPr lang="en-US" dirty="0" smtClean="0">
                <a:solidFill>
                  <a:srgbClr val="FF0000"/>
                </a:solidFill>
              </a:rPr>
              <a:t>One option might be simple randomization.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6963" y="4600878"/>
            <a:ext cx="9307946" cy="7060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6963" y="3869360"/>
            <a:ext cx="9307946" cy="74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40061"/>
              </p:ext>
            </p:extLst>
          </p:nvPr>
        </p:nvGraphicFramePr>
        <p:xfrm>
          <a:off x="1077712" y="3482556"/>
          <a:ext cx="10058400" cy="1853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74092417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8181259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9398829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752053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76985601"/>
                    </a:ext>
                  </a:extLst>
                </a:gridCol>
              </a:tblGrid>
              <a:tr h="3095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IQ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978158"/>
                  </a:ext>
                </a:extLst>
              </a:tr>
              <a:tr h="309557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666421"/>
                  </a:ext>
                </a:extLst>
              </a:tr>
              <a:tr h="309557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996335"/>
                  </a:ext>
                </a:extLst>
              </a:tr>
              <a:tr h="309557">
                <a:tc>
                  <a:txBody>
                    <a:bodyPr/>
                    <a:lstStyle/>
                    <a:p>
                      <a:r>
                        <a:rPr lang="en-US" dirty="0" smtClean="0"/>
                        <a:t>Toni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3748"/>
                  </a:ext>
                </a:extLst>
              </a:tr>
              <a:tr h="390229">
                <a:tc>
                  <a:txBody>
                    <a:bodyPr/>
                    <a:lstStyle/>
                    <a:p>
                      <a:r>
                        <a:rPr lang="en-US" dirty="0" smtClean="0"/>
                        <a:t>Tammy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99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2151" y="1982804"/>
            <a:ext cx="10183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comprehensive reading programs exclude students with cognitive disabilities. Imagine you thus designed a special reading program for this neglected population. </a:t>
            </a:r>
            <a:r>
              <a:rPr lang="en-US" dirty="0"/>
              <a:t>Imagine </a:t>
            </a:r>
            <a:r>
              <a:rPr lang="en-US" dirty="0" smtClean="0"/>
              <a:t>further you </a:t>
            </a:r>
            <a:r>
              <a:rPr lang="en-US" dirty="0"/>
              <a:t>are conducting an </a:t>
            </a:r>
            <a:r>
              <a:rPr lang="en-US" dirty="0" smtClean="0"/>
              <a:t>experiment to demonstrate this reading program works better than conventional methods. Given the low prevalence of cognitive disabilities in the human population you will likely find about 4 eligible students in a typical elementary school.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8837" y="5307882"/>
            <a:ext cx="800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should you proceed? </a:t>
            </a:r>
            <a:r>
              <a:rPr lang="en-US" dirty="0" smtClean="0">
                <a:solidFill>
                  <a:srgbClr val="FF0000"/>
                </a:solidFill>
              </a:rPr>
              <a:t>Another option might be blocked-paired randomization.</a:t>
            </a:r>
          </a:p>
          <a:p>
            <a:r>
              <a:rPr lang="en-US" b="1" dirty="0" smtClean="0"/>
              <a:t>First Step – </a:t>
            </a:r>
            <a:r>
              <a:rPr lang="en-US" dirty="0" smtClean="0"/>
              <a:t>Create Matched-Pairs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48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6963" y="4600878"/>
            <a:ext cx="9307946" cy="7060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6963" y="3869360"/>
            <a:ext cx="9307946" cy="74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40061"/>
              </p:ext>
            </p:extLst>
          </p:nvPr>
        </p:nvGraphicFramePr>
        <p:xfrm>
          <a:off x="1077712" y="3482556"/>
          <a:ext cx="10058400" cy="1853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74092417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8181259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9398829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752053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76985601"/>
                    </a:ext>
                  </a:extLst>
                </a:gridCol>
              </a:tblGrid>
              <a:tr h="3095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IQ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978158"/>
                  </a:ext>
                </a:extLst>
              </a:tr>
              <a:tr h="309557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666421"/>
                  </a:ext>
                </a:extLst>
              </a:tr>
              <a:tr h="309557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996335"/>
                  </a:ext>
                </a:extLst>
              </a:tr>
              <a:tr h="309557">
                <a:tc>
                  <a:txBody>
                    <a:bodyPr/>
                    <a:lstStyle/>
                    <a:p>
                      <a:r>
                        <a:rPr lang="en-US" dirty="0" smtClean="0"/>
                        <a:t>Toni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3748"/>
                  </a:ext>
                </a:extLst>
              </a:tr>
              <a:tr h="390229">
                <a:tc>
                  <a:txBody>
                    <a:bodyPr/>
                    <a:lstStyle/>
                    <a:p>
                      <a:r>
                        <a:rPr lang="en-US" dirty="0" smtClean="0"/>
                        <a:t>Tammy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99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2151" y="1982804"/>
            <a:ext cx="10183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comprehensive reading programs exclude students with cognitive disabilities. Imagine you thus designed a special reading program for this neglected population. </a:t>
            </a:r>
            <a:r>
              <a:rPr lang="en-US" dirty="0"/>
              <a:t>Imagine </a:t>
            </a:r>
            <a:r>
              <a:rPr lang="en-US" dirty="0" smtClean="0"/>
              <a:t>further you </a:t>
            </a:r>
            <a:r>
              <a:rPr lang="en-US" dirty="0"/>
              <a:t>are conducting an </a:t>
            </a:r>
            <a:r>
              <a:rPr lang="en-US" dirty="0" smtClean="0"/>
              <a:t>experiment to demonstrate this reading program works better than conventional methods. Given the low prevalence of cognitive disabilities in the human population you will likely find about 4 eligible students in a typical elementary school.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8837" y="5307882"/>
            <a:ext cx="8008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should you proceed? </a:t>
            </a:r>
            <a:r>
              <a:rPr lang="en-US" dirty="0" smtClean="0">
                <a:solidFill>
                  <a:srgbClr val="FF0000"/>
                </a:solidFill>
              </a:rPr>
              <a:t>Another option might be blocked-paired randomization.</a:t>
            </a:r>
          </a:p>
          <a:p>
            <a:r>
              <a:rPr lang="en-US" b="1" dirty="0" smtClean="0"/>
              <a:t>First Step – </a:t>
            </a:r>
            <a:r>
              <a:rPr lang="en-US" dirty="0" smtClean="0"/>
              <a:t>Create Matched-Pairs</a:t>
            </a:r>
          </a:p>
          <a:p>
            <a:r>
              <a:rPr lang="en-US" b="1" dirty="0" smtClean="0"/>
              <a:t>Second Step –</a:t>
            </a:r>
            <a:r>
              <a:rPr lang="en-US" b="1" dirty="0"/>
              <a:t> </a:t>
            </a:r>
            <a:r>
              <a:rPr lang="en-US" dirty="0" smtClean="0"/>
              <a:t>Randomize within Pairs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624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420000"/>
              </p:ext>
            </p:extLst>
          </p:nvPr>
        </p:nvGraphicFramePr>
        <p:xfrm>
          <a:off x="1048838" y="3453682"/>
          <a:ext cx="100584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74092417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8181259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9398829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752053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7698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IQ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97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666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Tammy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2159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2151" y="1982804"/>
            <a:ext cx="10183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comprehensive reading programs exclude students with cognitive disabilities. Imagine you thus designed a special reading program for this neglected population. </a:t>
            </a:r>
            <a:r>
              <a:rPr lang="en-US" dirty="0"/>
              <a:t>Imagine </a:t>
            </a:r>
            <a:r>
              <a:rPr lang="en-US" dirty="0" smtClean="0"/>
              <a:t>further you </a:t>
            </a:r>
            <a:r>
              <a:rPr lang="en-US" dirty="0"/>
              <a:t>are conducting an </a:t>
            </a:r>
            <a:r>
              <a:rPr lang="en-US" dirty="0" smtClean="0"/>
              <a:t>experiment to demonstrate this reading program works better than conventional methods. Given the low prevalence of cognitive disabilities in the human population you will likely find about 4 eligible students in a typical elementary school.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8837" y="5307882"/>
            <a:ext cx="73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should you proceed? </a:t>
            </a:r>
            <a:r>
              <a:rPr lang="en-US" dirty="0" smtClean="0">
                <a:solidFill>
                  <a:srgbClr val="FF0000"/>
                </a:solidFill>
              </a:rPr>
              <a:t>A third option might be adaptive randomization.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420000"/>
              </p:ext>
            </p:extLst>
          </p:nvPr>
        </p:nvGraphicFramePr>
        <p:xfrm>
          <a:off x="1048838" y="3453682"/>
          <a:ext cx="100584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74092417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8181259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9398829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752053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7698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IQ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97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666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Tammy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2159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2151" y="1982804"/>
            <a:ext cx="10183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comprehensive reading programs exclude students with cognitive disabilities. Imagine you thus designed a special reading program for this neglected population. </a:t>
            </a:r>
            <a:r>
              <a:rPr lang="en-US" dirty="0"/>
              <a:t>Imagine </a:t>
            </a:r>
            <a:r>
              <a:rPr lang="en-US" dirty="0" smtClean="0"/>
              <a:t>further you </a:t>
            </a:r>
            <a:r>
              <a:rPr lang="en-US" dirty="0"/>
              <a:t>are conducting an </a:t>
            </a:r>
            <a:r>
              <a:rPr lang="en-US" dirty="0" smtClean="0"/>
              <a:t>experiment to demonstrate this reading program works better than conventional methods. Given the low prevalence of cognitive disabilities in the human population you will likely find about 4 eligible students in a typical elementary school.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8837" y="5307882"/>
            <a:ext cx="8008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should you proceed? </a:t>
            </a:r>
            <a:r>
              <a:rPr lang="en-US" dirty="0" smtClean="0">
                <a:solidFill>
                  <a:srgbClr val="FF0000"/>
                </a:solidFill>
              </a:rPr>
              <a:t>A fourth option would be to deliberately assign students.</a:t>
            </a:r>
          </a:p>
          <a:p>
            <a:r>
              <a:rPr lang="en-US" b="1" dirty="0" smtClean="0"/>
              <a:t>Option 4a – </a:t>
            </a:r>
            <a:r>
              <a:rPr lang="en-US" dirty="0" smtClean="0"/>
              <a:t>Simple Deliberate Assignment</a:t>
            </a:r>
          </a:p>
          <a:p>
            <a:r>
              <a:rPr lang="en-US" b="1" dirty="0" smtClean="0"/>
              <a:t>Option 4b – </a:t>
            </a:r>
            <a:r>
              <a:rPr lang="en-US" dirty="0" smtClean="0"/>
              <a:t>Blocked-Paired Deliberate Assignment</a:t>
            </a:r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926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</TotalTime>
  <Words>5438</Words>
  <Application>Microsoft Office PowerPoint</Application>
  <PresentationFormat>Widescreen</PresentationFormat>
  <Paragraphs>592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Futura Std Book</vt:lpstr>
      <vt:lpstr>Verdana</vt:lpstr>
      <vt:lpstr>Wingdings</vt:lpstr>
      <vt:lpstr>Retrospect</vt:lpstr>
      <vt:lpstr>In the Pursuit of Balance</vt:lpstr>
      <vt:lpstr>The Agenda:</vt:lpstr>
      <vt:lpstr>Thought Experiment</vt:lpstr>
      <vt:lpstr>What would you do?</vt:lpstr>
      <vt:lpstr>What would you do?</vt:lpstr>
      <vt:lpstr>What would you do?</vt:lpstr>
      <vt:lpstr>What would you do?</vt:lpstr>
      <vt:lpstr>What would you do?</vt:lpstr>
      <vt:lpstr>What would you do?</vt:lpstr>
      <vt:lpstr>Background</vt:lpstr>
      <vt:lpstr>Randomized Experiments </vt:lpstr>
      <vt:lpstr>Randomized Experiments</vt:lpstr>
      <vt:lpstr>Rationale for Randomization</vt:lpstr>
      <vt:lpstr>Imbalanced Groups (Cont.)</vt:lpstr>
      <vt:lpstr>Imbalanced Groups</vt:lpstr>
      <vt:lpstr>Stimulation Study</vt:lpstr>
      <vt:lpstr>Returning to our motivating example</vt:lpstr>
      <vt:lpstr>Simulation Design</vt:lpstr>
      <vt:lpstr>Simple Randomization</vt:lpstr>
      <vt:lpstr>Simple Randomization (Cont.)</vt:lpstr>
      <vt:lpstr>Simple Randomization (Cont.)</vt:lpstr>
      <vt:lpstr>Hypothesis tests</vt:lpstr>
      <vt:lpstr>Point Estimates for Cohen’s d</vt:lpstr>
      <vt:lpstr>Point Estimates for Hedge’s g</vt:lpstr>
      <vt:lpstr>Large imbalanced sampled</vt:lpstr>
      <vt:lpstr>Adaptive Randomization</vt:lpstr>
      <vt:lpstr>Adaptive Randomization (Cont.)</vt:lpstr>
      <vt:lpstr>Hypothesis tests</vt:lpstr>
      <vt:lpstr>Point Estimates for Cohen’s d</vt:lpstr>
      <vt:lpstr>Large imbalanced sampled</vt:lpstr>
      <vt:lpstr>Interaction</vt:lpstr>
      <vt:lpstr>Interaction: Covariate Bias</vt:lpstr>
      <vt:lpstr>Interaction: Outcome Bias</vt:lpstr>
      <vt:lpstr>Interaction: Covariate Type I Error Rate</vt:lpstr>
      <vt:lpstr>Interaction: Outcome Type I Error Rate</vt:lpstr>
      <vt:lpstr>Interaction: Large Covariate Effect Sizes</vt:lpstr>
      <vt:lpstr>Interaction: Large Outcome Effect Sizes</vt:lpstr>
      <vt:lpstr>Randomized Blocks: Type I Error Rate</vt:lpstr>
      <vt:lpstr>Randomized Blocks: Large Covariate Effect Size</vt:lpstr>
      <vt:lpstr>Randomized Blocks: Large Outcome Effect Size</vt:lpstr>
      <vt:lpstr>Replication Randomized Block Method</vt:lpstr>
      <vt:lpstr>Overview of Alternate Approach</vt:lpstr>
      <vt:lpstr>Returning to our motivating example</vt:lpstr>
      <vt:lpstr>What you know counts</vt:lpstr>
      <vt:lpstr>Two Statistical Inferences</vt:lpstr>
    </vt:vector>
  </TitlesOfParts>
  <Company>University of 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Pursuit of Balance</dc:title>
  <dc:creator>Hicks, Tyler Aaron</dc:creator>
  <cp:lastModifiedBy>Hicks, Tyler Aaron</cp:lastModifiedBy>
  <cp:revision>57</cp:revision>
  <dcterms:created xsi:type="dcterms:W3CDTF">2016-05-07T15:16:52Z</dcterms:created>
  <dcterms:modified xsi:type="dcterms:W3CDTF">2016-06-06T19:53:23Z</dcterms:modified>
</cp:coreProperties>
</file>